
<file path=[Content_Types].xml><?xml version="1.0" encoding="utf-8"?>
<Types xmlns="http://schemas.openxmlformats.org/package/2006/content-types">
  <Default Extension="jpeg" ContentType="image/jpeg"/>
  <Default Extension="JPG" ContentType="image/.jpg"/>
  <Default Extension="png" ContentType="image/png"/>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Lst>
  <p:sldSz cx="32386270" cy="41044495"/>
  <p:notesSz cx="6858000" cy="9144000"/>
  <p:custDataLst>
    <p:tags r:id="rId8"/>
  </p:custDataLst>
  <p:defaultTextStyle>
    <a:defPPr>
      <a:defRPr lang="zh-CN"/>
    </a:defPPr>
    <a:lvl1pPr marL="0" algn="l" defTabSz="4195445" rtl="0" eaLnBrk="1" latinLnBrk="0" hangingPunct="1">
      <a:defRPr sz="8300" kern="1200">
        <a:solidFill>
          <a:schemeClr val="tx1"/>
        </a:solidFill>
        <a:latin typeface="+mn-lt"/>
        <a:ea typeface="+mn-ea"/>
        <a:cs typeface="+mn-cs"/>
      </a:defRPr>
    </a:lvl1pPr>
    <a:lvl2pPr marL="2098040" algn="l" defTabSz="4195445" rtl="0" eaLnBrk="1" latinLnBrk="0" hangingPunct="1">
      <a:defRPr sz="8300" kern="1200">
        <a:solidFill>
          <a:schemeClr val="tx1"/>
        </a:solidFill>
        <a:latin typeface="+mn-lt"/>
        <a:ea typeface="+mn-ea"/>
        <a:cs typeface="+mn-cs"/>
      </a:defRPr>
    </a:lvl2pPr>
    <a:lvl3pPr marL="4195445" algn="l" defTabSz="4195445" rtl="0" eaLnBrk="1" latinLnBrk="0" hangingPunct="1">
      <a:defRPr sz="8300" kern="1200">
        <a:solidFill>
          <a:schemeClr val="tx1"/>
        </a:solidFill>
        <a:latin typeface="+mn-lt"/>
        <a:ea typeface="+mn-ea"/>
        <a:cs typeface="+mn-cs"/>
      </a:defRPr>
    </a:lvl3pPr>
    <a:lvl4pPr marL="6293485" algn="l" defTabSz="4195445" rtl="0" eaLnBrk="1" latinLnBrk="0" hangingPunct="1">
      <a:defRPr sz="8300" kern="1200">
        <a:solidFill>
          <a:schemeClr val="tx1"/>
        </a:solidFill>
        <a:latin typeface="+mn-lt"/>
        <a:ea typeface="+mn-ea"/>
        <a:cs typeface="+mn-cs"/>
      </a:defRPr>
    </a:lvl4pPr>
    <a:lvl5pPr marL="8390890" algn="l" defTabSz="4195445" rtl="0" eaLnBrk="1" latinLnBrk="0" hangingPunct="1">
      <a:defRPr sz="8300" kern="1200">
        <a:solidFill>
          <a:schemeClr val="tx1"/>
        </a:solidFill>
        <a:latin typeface="+mn-lt"/>
        <a:ea typeface="+mn-ea"/>
        <a:cs typeface="+mn-cs"/>
      </a:defRPr>
    </a:lvl5pPr>
    <a:lvl6pPr marL="10488930" algn="l" defTabSz="4195445" rtl="0" eaLnBrk="1" latinLnBrk="0" hangingPunct="1">
      <a:defRPr sz="8300" kern="1200">
        <a:solidFill>
          <a:schemeClr val="tx1"/>
        </a:solidFill>
        <a:latin typeface="+mn-lt"/>
        <a:ea typeface="+mn-ea"/>
        <a:cs typeface="+mn-cs"/>
      </a:defRPr>
    </a:lvl6pPr>
    <a:lvl7pPr marL="12586335" algn="l" defTabSz="4195445" rtl="0" eaLnBrk="1" latinLnBrk="0" hangingPunct="1">
      <a:defRPr sz="8300" kern="1200">
        <a:solidFill>
          <a:schemeClr val="tx1"/>
        </a:solidFill>
        <a:latin typeface="+mn-lt"/>
        <a:ea typeface="+mn-ea"/>
        <a:cs typeface="+mn-cs"/>
      </a:defRPr>
    </a:lvl7pPr>
    <a:lvl8pPr marL="14684375" algn="l" defTabSz="4195445" rtl="0" eaLnBrk="1" latinLnBrk="0" hangingPunct="1">
      <a:defRPr sz="8300" kern="1200">
        <a:solidFill>
          <a:schemeClr val="tx1"/>
        </a:solidFill>
        <a:latin typeface="+mn-lt"/>
        <a:ea typeface="+mn-ea"/>
        <a:cs typeface="+mn-cs"/>
      </a:defRPr>
    </a:lvl8pPr>
    <a:lvl9pPr marL="16781780" algn="l" defTabSz="4195445" rtl="0" eaLnBrk="1" latinLnBrk="0" hangingPunct="1">
      <a:defRPr sz="8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16" userDrawn="1">
          <p15:clr>
            <a:srgbClr val="A4A3A4"/>
          </p15:clr>
        </p15:guide>
        <p15:guide id="2" pos="102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howGuides="1">
      <p:cViewPr>
        <p:scale>
          <a:sx n="30" d="100"/>
          <a:sy n="30" d="100"/>
        </p:scale>
        <p:origin x="666" y="24"/>
      </p:cViewPr>
      <p:guideLst>
        <p:guide orient="horz" pos="12916"/>
        <p:guide pos="1020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2.xml"/><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211452" y="1143000"/>
            <a:ext cx="2435096"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2428994" y="19132018"/>
            <a:ext cx="27528600" cy="107729"/>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lIns="419600" tIns="209800" rIns="419600" bIns="209800" rtlCol="0" anchor="ctr"/>
          <a:lstStyle/>
          <a:p>
            <a:pPr algn="ctr" eaLnBrk="1" latinLnBrk="0" hangingPunct="1"/>
            <a:endParaRPr kumimoji="0" lang="zh-CN" altLang="en-US"/>
          </a:p>
        </p:txBody>
      </p:sp>
      <p:sp>
        <p:nvSpPr>
          <p:cNvPr id="2" name="标题 1"/>
          <p:cNvSpPr>
            <a:spLocks noGrp="1"/>
          </p:cNvSpPr>
          <p:nvPr>
            <p:ph type="ctrTitle"/>
          </p:nvPr>
        </p:nvSpPr>
        <p:spPr>
          <a:xfrm>
            <a:off x="2428994" y="10033182"/>
            <a:ext cx="27528600" cy="9206571"/>
          </a:xfrm>
        </p:spPr>
        <p:txBody>
          <a:bodyPr anchor="b"/>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4857988" y="19239747"/>
            <a:ext cx="22670612" cy="10489230"/>
          </a:xfrm>
        </p:spPr>
        <p:txBody>
          <a:bodyPr/>
          <a:lstStyle>
            <a:lvl1pPr marL="0" indent="0" algn="ctr">
              <a:buNone/>
              <a:defRPr>
                <a:solidFill>
                  <a:schemeClr val="tx1">
                    <a:tint val="75000"/>
                  </a:schemeClr>
                </a:solidFill>
              </a:defRPr>
            </a:lvl1pPr>
            <a:lvl2pPr marL="2098040" indent="0" algn="ctr">
              <a:buNone/>
              <a:defRPr>
                <a:solidFill>
                  <a:schemeClr val="tx1">
                    <a:tint val="75000"/>
                  </a:schemeClr>
                </a:solidFill>
              </a:defRPr>
            </a:lvl2pPr>
            <a:lvl3pPr marL="4196080" indent="0" algn="ctr">
              <a:buNone/>
              <a:defRPr>
                <a:solidFill>
                  <a:schemeClr val="tx1">
                    <a:tint val="75000"/>
                  </a:schemeClr>
                </a:solidFill>
              </a:defRPr>
            </a:lvl3pPr>
            <a:lvl4pPr marL="6294120" indent="0" algn="ctr">
              <a:buNone/>
              <a:defRPr>
                <a:solidFill>
                  <a:schemeClr val="tx1">
                    <a:tint val="75000"/>
                  </a:schemeClr>
                </a:solidFill>
              </a:defRPr>
            </a:lvl4pPr>
            <a:lvl5pPr marL="8392160" indent="0" algn="ctr">
              <a:buNone/>
              <a:defRPr>
                <a:solidFill>
                  <a:schemeClr val="tx1">
                    <a:tint val="75000"/>
                  </a:schemeClr>
                </a:solidFill>
              </a:defRPr>
            </a:lvl5pPr>
            <a:lvl6pPr marL="10490200" indent="0" algn="ctr">
              <a:buNone/>
              <a:defRPr>
                <a:solidFill>
                  <a:schemeClr val="tx1">
                    <a:tint val="75000"/>
                  </a:schemeClr>
                </a:solidFill>
              </a:defRPr>
            </a:lvl6pPr>
            <a:lvl7pPr marL="12588240" indent="0" algn="ctr">
              <a:buNone/>
              <a:defRPr>
                <a:solidFill>
                  <a:schemeClr val="tx1">
                    <a:tint val="75000"/>
                  </a:schemeClr>
                </a:solidFill>
              </a:defRPr>
            </a:lvl7pPr>
            <a:lvl8pPr marL="14686280" indent="0" algn="ctr">
              <a:buNone/>
              <a:defRPr>
                <a:solidFill>
                  <a:schemeClr val="tx1">
                    <a:tint val="75000"/>
                  </a:schemeClr>
                </a:solidFill>
              </a:defRPr>
            </a:lvl8pPr>
            <a:lvl9pPr marL="16783685"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7" name="矩形 6"/>
          <p:cNvSpPr/>
          <p:nvPr/>
        </p:nvSpPr>
        <p:spPr>
          <a:xfrm>
            <a:off x="1619330" y="8443190"/>
            <a:ext cx="29147929" cy="107729"/>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lIns="419600" tIns="209800" rIns="419600" bIns="209800" rtlCol="0" anchor="ctr"/>
          <a:lstStyle/>
          <a:p>
            <a:pPr algn="ctr" eaLnBrk="1" latinLnBrk="0" hangingPunct="1"/>
            <a:endParaRPr kumimoji="0"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5555108" y="1643696"/>
            <a:ext cx="5212151" cy="35980836"/>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1619330" y="1643696"/>
            <a:ext cx="23682756" cy="35980836"/>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1619330" y="8443190"/>
            <a:ext cx="29147929" cy="107729"/>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lIns="419600" tIns="209800" rIns="419600" bIns="209800"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259093" y="38308492"/>
            <a:ext cx="11335306" cy="1698530"/>
          </a:xfrm>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18881381" y="38308492"/>
            <a:ext cx="13224523" cy="1698530"/>
          </a:xfrm>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2428994" y="18812194"/>
            <a:ext cx="27528600" cy="107729"/>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lIns="419600" tIns="209800" rIns="419600" bIns="209800" rtlCol="0" anchor="ctr"/>
          <a:lstStyle/>
          <a:p>
            <a:pPr algn="ctr" eaLnBrk="1" latinLnBrk="0" hangingPunct="1"/>
            <a:endParaRPr kumimoji="0" lang="zh-CN" altLang="en-US"/>
          </a:p>
        </p:txBody>
      </p:sp>
      <p:sp>
        <p:nvSpPr>
          <p:cNvPr id="2" name="标题 1"/>
          <p:cNvSpPr>
            <a:spLocks noGrp="1"/>
          </p:cNvSpPr>
          <p:nvPr>
            <p:ph type="title"/>
          </p:nvPr>
        </p:nvSpPr>
        <p:spPr>
          <a:xfrm>
            <a:off x="2558317" y="18812197"/>
            <a:ext cx="27528600" cy="8151956"/>
          </a:xfrm>
        </p:spPr>
        <p:txBody>
          <a:bodyPr anchor="t"/>
          <a:lstStyle>
            <a:lvl1pPr algn="ctr">
              <a:defRPr sz="184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2558317" y="9833647"/>
            <a:ext cx="27528600" cy="8978550"/>
          </a:xfrm>
        </p:spPr>
        <p:txBody>
          <a:bodyPr anchor="b"/>
          <a:lstStyle>
            <a:lvl1pPr marL="0" indent="0" algn="ctr">
              <a:buNone/>
              <a:defRPr sz="9200">
                <a:solidFill>
                  <a:schemeClr val="tx1">
                    <a:tint val="75000"/>
                  </a:schemeClr>
                </a:solidFill>
              </a:defRPr>
            </a:lvl1pPr>
            <a:lvl2pPr marL="2098040" indent="0" algn="ctr">
              <a:buNone/>
              <a:defRPr sz="8300">
                <a:solidFill>
                  <a:schemeClr val="tx1">
                    <a:tint val="75000"/>
                  </a:schemeClr>
                </a:solidFill>
              </a:defRPr>
            </a:lvl2pPr>
            <a:lvl3pPr marL="4196080" indent="0" algn="ctr">
              <a:buNone/>
              <a:defRPr sz="7300">
                <a:solidFill>
                  <a:schemeClr val="tx1">
                    <a:tint val="75000"/>
                  </a:schemeClr>
                </a:solidFill>
              </a:defRPr>
            </a:lvl3pPr>
            <a:lvl4pPr marL="6294120" indent="0" algn="ctr">
              <a:buNone/>
              <a:defRPr sz="6400">
                <a:solidFill>
                  <a:schemeClr val="tx1">
                    <a:tint val="75000"/>
                  </a:schemeClr>
                </a:solidFill>
              </a:defRPr>
            </a:lvl4pPr>
            <a:lvl5pPr marL="8392160" indent="0" algn="ctr">
              <a:buNone/>
              <a:defRPr sz="6400">
                <a:solidFill>
                  <a:schemeClr val="tx1">
                    <a:tint val="75000"/>
                  </a:schemeClr>
                </a:solidFill>
              </a:defRPr>
            </a:lvl5pPr>
            <a:lvl6pPr marL="10490200" indent="0">
              <a:buNone/>
              <a:defRPr sz="6400">
                <a:solidFill>
                  <a:schemeClr val="tx1">
                    <a:tint val="75000"/>
                  </a:schemeClr>
                </a:solidFill>
              </a:defRPr>
            </a:lvl6pPr>
            <a:lvl7pPr marL="12588240" indent="0">
              <a:buNone/>
              <a:defRPr sz="6400">
                <a:solidFill>
                  <a:schemeClr val="tx1">
                    <a:tint val="75000"/>
                  </a:schemeClr>
                </a:solidFill>
              </a:defRPr>
            </a:lvl7pPr>
            <a:lvl8pPr marL="14686280" indent="0">
              <a:buNone/>
              <a:defRPr sz="6400">
                <a:solidFill>
                  <a:schemeClr val="tx1">
                    <a:tint val="75000"/>
                  </a:schemeClr>
                </a:solidFill>
              </a:defRPr>
            </a:lvl8pPr>
            <a:lvl9pPr marL="16783685" indent="0">
              <a:buNone/>
              <a:defRPr sz="6400">
                <a:solidFill>
                  <a:schemeClr val="tx1">
                    <a:tint val="75000"/>
                  </a:schemeClr>
                </a:solidFill>
              </a:defRPr>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1619330" y="8443190"/>
            <a:ext cx="29147929" cy="107729"/>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lIns="419600" tIns="209800" rIns="419600" bIns="209800"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1619330" y="9577126"/>
            <a:ext cx="14304076" cy="27087679"/>
          </a:xfrm>
        </p:spPr>
        <p:txBody>
          <a:bodyPr/>
          <a:lstStyle>
            <a:lvl1pPr>
              <a:defRPr sz="12800"/>
            </a:lvl1pPr>
            <a:lvl2pPr>
              <a:defRPr sz="11000"/>
            </a:lvl2pPr>
            <a:lvl3pPr>
              <a:defRPr sz="9200"/>
            </a:lvl3pPr>
            <a:lvl4pPr>
              <a:defRPr sz="8300"/>
            </a:lvl4pPr>
            <a:lvl5pPr>
              <a:defRPr sz="8300"/>
            </a:lvl5pPr>
            <a:lvl6pPr>
              <a:defRPr sz="8300"/>
            </a:lvl6pPr>
            <a:lvl7pPr>
              <a:defRPr sz="8300"/>
            </a:lvl7pPr>
            <a:lvl8pPr>
              <a:defRPr sz="8300"/>
            </a:lvl8pPr>
            <a:lvl9pPr>
              <a:defRPr sz="83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16463182" y="9577126"/>
            <a:ext cx="14304076" cy="27087679"/>
          </a:xfrm>
        </p:spPr>
        <p:txBody>
          <a:bodyPr/>
          <a:lstStyle>
            <a:lvl1pPr>
              <a:defRPr sz="12800"/>
            </a:lvl1pPr>
            <a:lvl2pPr>
              <a:defRPr sz="11000"/>
            </a:lvl2pPr>
            <a:lvl3pPr>
              <a:defRPr sz="9200"/>
            </a:lvl3pPr>
            <a:lvl4pPr>
              <a:defRPr sz="8300"/>
            </a:lvl4pPr>
            <a:lvl5pPr>
              <a:defRPr sz="8300"/>
            </a:lvl5pPr>
            <a:lvl6pPr>
              <a:defRPr sz="8300"/>
            </a:lvl6pPr>
            <a:lvl7pPr>
              <a:defRPr sz="8300"/>
            </a:lvl7pPr>
            <a:lvl8pPr>
              <a:defRPr sz="8300"/>
            </a:lvl8pPr>
            <a:lvl9pPr>
              <a:defRPr sz="83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1619330" y="8443190"/>
            <a:ext cx="29147929" cy="107729"/>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lIns="419600" tIns="209800" rIns="419600" bIns="209800"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1619329" y="9187580"/>
            <a:ext cx="14309701" cy="3828946"/>
          </a:xfrm>
        </p:spPr>
        <p:txBody>
          <a:bodyPr anchor="b"/>
          <a:lstStyle>
            <a:lvl1pPr marL="0" indent="0">
              <a:buNone/>
              <a:defRPr sz="11000" b="1">
                <a:effectLst>
                  <a:outerShdw blurRad="50800" dist="25400" dir="5400000" algn="tl" rotWithShape="0">
                    <a:srgbClr val="000000">
                      <a:alpha val="43137"/>
                    </a:srgbClr>
                  </a:outerShdw>
                </a:effectLst>
              </a:defRPr>
            </a:lvl1pPr>
            <a:lvl2pPr marL="2098040" indent="0">
              <a:buNone/>
              <a:defRPr sz="9200" b="1">
                <a:effectLst>
                  <a:outerShdw blurRad="50800" dist="25400" dir="5400000" algn="tl" rotWithShape="0">
                    <a:srgbClr val="000000">
                      <a:alpha val="43137"/>
                    </a:srgbClr>
                  </a:outerShdw>
                </a:effectLst>
              </a:defRPr>
            </a:lvl2pPr>
            <a:lvl3pPr marL="4196080" indent="0">
              <a:buNone/>
              <a:defRPr sz="8300" b="1">
                <a:effectLst>
                  <a:outerShdw blurRad="50800" dist="25400" dir="5400000" algn="tl" rotWithShape="0">
                    <a:srgbClr val="000000">
                      <a:alpha val="43137"/>
                    </a:srgbClr>
                  </a:outerShdw>
                </a:effectLst>
              </a:defRPr>
            </a:lvl3pPr>
            <a:lvl4pPr marL="6294120" indent="0">
              <a:buNone/>
              <a:defRPr sz="7300" b="1">
                <a:effectLst>
                  <a:outerShdw blurRad="50800" dist="25400" dir="5400000" algn="tl" rotWithShape="0">
                    <a:srgbClr val="000000">
                      <a:alpha val="43137"/>
                    </a:srgbClr>
                  </a:outerShdw>
                </a:effectLst>
              </a:defRPr>
            </a:lvl4pPr>
            <a:lvl5pPr marL="8392160" indent="0">
              <a:buNone/>
              <a:defRPr sz="7300" b="1">
                <a:effectLst>
                  <a:outerShdw blurRad="50800" dist="25400" dir="5400000" algn="tl" rotWithShape="0">
                    <a:srgbClr val="000000">
                      <a:alpha val="43137"/>
                    </a:srgbClr>
                  </a:outerShdw>
                </a:effectLst>
              </a:defRPr>
            </a:lvl5pPr>
            <a:lvl6pPr marL="10490200" indent="0">
              <a:buNone/>
              <a:defRPr sz="7300" b="1"/>
            </a:lvl6pPr>
            <a:lvl7pPr marL="12588240" indent="0">
              <a:buNone/>
              <a:defRPr sz="7300" b="1"/>
            </a:lvl7pPr>
            <a:lvl8pPr marL="14686280" indent="0">
              <a:buNone/>
              <a:defRPr sz="7300" b="1"/>
            </a:lvl8pPr>
            <a:lvl9pPr marL="16783685" indent="0">
              <a:buNone/>
              <a:defRPr sz="7300" b="1"/>
            </a:lvl9pPr>
          </a:lstStyle>
          <a:p>
            <a:pPr lvl="0" eaLnBrk="1" latinLnBrk="0" hangingPunct="1"/>
            <a:r>
              <a:rPr kumimoji="0" lang="zh-CN" altLang="en-US" smtClean="0"/>
              <a:t>单击此处编辑母版文本样式</a:t>
            </a:r>
            <a:endParaRPr kumimoji="0" lang="zh-CN" altLang="en-US" smtClean="0"/>
          </a:p>
        </p:txBody>
      </p:sp>
      <p:sp>
        <p:nvSpPr>
          <p:cNvPr id="4" name="内容占位符 3"/>
          <p:cNvSpPr>
            <a:spLocks noGrp="1"/>
          </p:cNvSpPr>
          <p:nvPr>
            <p:ph sz="half" idx="2"/>
          </p:nvPr>
        </p:nvSpPr>
        <p:spPr>
          <a:xfrm>
            <a:off x="1619329" y="13016526"/>
            <a:ext cx="14309701" cy="23648276"/>
          </a:xfrm>
        </p:spPr>
        <p:txBody>
          <a:bodyPr/>
          <a:lstStyle>
            <a:lvl1pPr>
              <a:defRPr sz="11000"/>
            </a:lvl1pPr>
            <a:lvl2pPr>
              <a:defRPr sz="9200"/>
            </a:lvl2pPr>
            <a:lvl3pPr>
              <a:defRPr sz="8300"/>
            </a:lvl3pPr>
            <a:lvl4pPr>
              <a:defRPr sz="7300"/>
            </a:lvl4pPr>
            <a:lvl5pPr>
              <a:defRPr sz="7300"/>
            </a:lvl5pPr>
            <a:lvl6pPr>
              <a:defRPr sz="7300"/>
            </a:lvl6pPr>
            <a:lvl7pPr>
              <a:defRPr sz="7300"/>
            </a:lvl7pPr>
            <a:lvl8pPr>
              <a:defRPr sz="7300"/>
            </a:lvl8pPr>
            <a:lvl9pPr>
              <a:defRPr sz="73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16451939" y="9187580"/>
            <a:ext cx="14315322" cy="3828946"/>
          </a:xfrm>
        </p:spPr>
        <p:txBody>
          <a:bodyPr anchor="b"/>
          <a:lstStyle>
            <a:lvl1pPr marL="0" indent="0">
              <a:buNone/>
              <a:defRPr sz="11000" b="1">
                <a:effectLst>
                  <a:outerShdw blurRad="50800" dist="25400" dir="5400000" algn="tl" rotWithShape="0">
                    <a:srgbClr val="000000">
                      <a:alpha val="43137"/>
                    </a:srgbClr>
                  </a:outerShdw>
                </a:effectLst>
              </a:defRPr>
            </a:lvl1pPr>
            <a:lvl2pPr marL="2098040" indent="0">
              <a:buNone/>
              <a:defRPr sz="9200" b="1">
                <a:effectLst>
                  <a:outerShdw blurRad="50800" dist="25400" dir="5400000" algn="tl" rotWithShape="0">
                    <a:srgbClr val="000000">
                      <a:alpha val="43137"/>
                    </a:srgbClr>
                  </a:outerShdw>
                </a:effectLst>
              </a:defRPr>
            </a:lvl2pPr>
            <a:lvl3pPr marL="4196080" indent="0">
              <a:buNone/>
              <a:defRPr sz="8300" b="1">
                <a:effectLst>
                  <a:outerShdw blurRad="50800" dist="25400" dir="5400000" algn="tl" rotWithShape="0">
                    <a:srgbClr val="000000">
                      <a:alpha val="43137"/>
                    </a:srgbClr>
                  </a:outerShdw>
                </a:effectLst>
              </a:defRPr>
            </a:lvl3pPr>
            <a:lvl4pPr marL="6294120" indent="0">
              <a:buNone/>
              <a:defRPr sz="7300" b="1">
                <a:effectLst>
                  <a:outerShdw blurRad="50800" dist="25400" dir="5400000" algn="tl" rotWithShape="0">
                    <a:srgbClr val="000000">
                      <a:alpha val="43137"/>
                    </a:srgbClr>
                  </a:outerShdw>
                </a:effectLst>
              </a:defRPr>
            </a:lvl4pPr>
            <a:lvl5pPr marL="8392160" indent="0">
              <a:buNone/>
              <a:defRPr sz="7300" b="1">
                <a:effectLst>
                  <a:outerShdw blurRad="50800" dist="25400" dir="5400000" algn="tl" rotWithShape="0">
                    <a:srgbClr val="000000">
                      <a:alpha val="43137"/>
                    </a:srgbClr>
                  </a:outerShdw>
                </a:effectLst>
              </a:defRPr>
            </a:lvl5pPr>
            <a:lvl6pPr marL="10490200" indent="0">
              <a:buNone/>
              <a:defRPr sz="7300" b="1"/>
            </a:lvl6pPr>
            <a:lvl7pPr marL="12588240" indent="0">
              <a:buNone/>
              <a:defRPr sz="7300" b="1"/>
            </a:lvl7pPr>
            <a:lvl8pPr marL="14686280" indent="0">
              <a:buNone/>
              <a:defRPr sz="7300" b="1"/>
            </a:lvl8pPr>
            <a:lvl9pPr marL="16783685" indent="0">
              <a:buNone/>
              <a:defRPr sz="7300" b="1"/>
            </a:lvl9pPr>
          </a:lstStyle>
          <a:p>
            <a:pPr lvl="0" eaLnBrk="1" latinLnBrk="0" hangingPunct="1"/>
            <a:r>
              <a:rPr kumimoji="0" lang="zh-CN" altLang="en-US" smtClean="0"/>
              <a:t>单击此处编辑母版文本样式</a:t>
            </a:r>
            <a:endParaRPr kumimoji="0" lang="zh-CN" altLang="en-US" smtClean="0"/>
          </a:p>
        </p:txBody>
      </p:sp>
      <p:sp>
        <p:nvSpPr>
          <p:cNvPr id="6" name="内容占位符 5"/>
          <p:cNvSpPr>
            <a:spLocks noGrp="1"/>
          </p:cNvSpPr>
          <p:nvPr>
            <p:ph sz="quarter" idx="4"/>
          </p:nvPr>
        </p:nvSpPr>
        <p:spPr>
          <a:xfrm>
            <a:off x="16451939" y="13016526"/>
            <a:ext cx="14315322" cy="23648276"/>
          </a:xfrm>
        </p:spPr>
        <p:txBody>
          <a:bodyPr/>
          <a:lstStyle>
            <a:lvl1pPr>
              <a:defRPr sz="11000"/>
            </a:lvl1pPr>
            <a:lvl2pPr>
              <a:defRPr sz="9200"/>
            </a:lvl2pPr>
            <a:lvl3pPr>
              <a:defRPr sz="8300"/>
            </a:lvl3pPr>
            <a:lvl4pPr>
              <a:defRPr sz="7300"/>
            </a:lvl4pPr>
            <a:lvl5pPr>
              <a:defRPr sz="7300"/>
            </a:lvl5pPr>
            <a:lvl6pPr>
              <a:defRPr sz="7300"/>
            </a:lvl6pPr>
            <a:lvl7pPr>
              <a:defRPr sz="7300"/>
            </a:lvl7pPr>
            <a:lvl8pPr>
              <a:defRPr sz="7300"/>
            </a:lvl8pPr>
            <a:lvl9pPr>
              <a:defRPr sz="73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1619330" y="8443190"/>
            <a:ext cx="29147929" cy="107729"/>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lIns="419600" tIns="209800" rIns="419600" bIns="209800"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9867744" y="6305424"/>
            <a:ext cx="20911025" cy="107729"/>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lIns="419600" tIns="209800" rIns="419600" bIns="209800" rtlCol="0" anchor="ctr"/>
          <a:lstStyle/>
          <a:p>
            <a:pPr algn="ctr" eaLnBrk="1" latinLnBrk="0" hangingPunct="1"/>
            <a:endParaRPr kumimoji="0" lang="zh-CN" altLang="en-US"/>
          </a:p>
        </p:txBody>
      </p:sp>
      <p:sp>
        <p:nvSpPr>
          <p:cNvPr id="2" name="标题 1"/>
          <p:cNvSpPr>
            <a:spLocks noGrp="1"/>
          </p:cNvSpPr>
          <p:nvPr>
            <p:ph type="title"/>
          </p:nvPr>
        </p:nvSpPr>
        <p:spPr>
          <a:xfrm>
            <a:off x="9867744" y="1368160"/>
            <a:ext cx="20899521" cy="5044993"/>
          </a:xfrm>
        </p:spPr>
        <p:txBody>
          <a:bodyPr anchor="b"/>
          <a:lstStyle>
            <a:lvl1pPr algn="ctr">
              <a:defRPr sz="12800" b="0"/>
            </a:lvl1p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9867744" y="6840707"/>
            <a:ext cx="20899514" cy="30783825"/>
          </a:xfrm>
        </p:spPr>
        <p:txBody>
          <a:bodyPr/>
          <a:lstStyle>
            <a:lvl1pPr>
              <a:defRPr sz="14700"/>
            </a:lvl1pPr>
            <a:lvl2pPr>
              <a:defRPr sz="12800"/>
            </a:lvl2pPr>
            <a:lvl3pPr>
              <a:defRPr sz="11000"/>
            </a:lvl3pPr>
            <a:lvl4pPr>
              <a:defRPr sz="9200"/>
            </a:lvl4pPr>
            <a:lvl5pPr>
              <a:defRPr sz="9200"/>
            </a:lvl5pPr>
            <a:lvl6pPr>
              <a:defRPr sz="9200"/>
            </a:lvl6pPr>
            <a:lvl7pPr>
              <a:defRPr sz="9200"/>
            </a:lvl7pPr>
            <a:lvl8pPr>
              <a:defRPr sz="9200"/>
            </a:lvl8pPr>
            <a:lvl9pPr>
              <a:defRPr sz="92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1619347" y="6840707"/>
            <a:ext cx="7995379" cy="30783825"/>
          </a:xfrm>
        </p:spPr>
        <p:txBody>
          <a:bodyPr anchor="ctr"/>
          <a:lstStyle>
            <a:lvl1pPr marL="0" indent="0">
              <a:buNone/>
              <a:defRPr sz="6400"/>
            </a:lvl1pPr>
            <a:lvl2pPr marL="2098040" indent="0">
              <a:buNone/>
              <a:defRPr sz="5500"/>
            </a:lvl2pPr>
            <a:lvl3pPr marL="4196080" indent="0">
              <a:buNone/>
              <a:defRPr sz="4600"/>
            </a:lvl3pPr>
            <a:lvl4pPr marL="6294120" indent="0">
              <a:buNone/>
              <a:defRPr sz="4100"/>
            </a:lvl4pPr>
            <a:lvl5pPr marL="8392160" indent="0">
              <a:buNone/>
              <a:defRPr sz="4100"/>
            </a:lvl5pPr>
            <a:lvl6pPr marL="10490200" indent="0">
              <a:buNone/>
              <a:defRPr sz="4100"/>
            </a:lvl6pPr>
            <a:lvl7pPr marL="12588240" indent="0">
              <a:buNone/>
              <a:defRPr sz="4100"/>
            </a:lvl7pPr>
            <a:lvl8pPr marL="14686280" indent="0">
              <a:buNone/>
              <a:defRPr sz="4100"/>
            </a:lvl8pPr>
            <a:lvl9pPr marL="16783685" indent="0">
              <a:buNone/>
              <a:defRPr sz="41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1889217" y="1824214"/>
            <a:ext cx="22670612" cy="4104481"/>
          </a:xfrm>
        </p:spPr>
        <p:txBody>
          <a:bodyPr anchor="ctr"/>
          <a:lstStyle>
            <a:lvl1pPr algn="l">
              <a:defRPr sz="110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2484785" y="6840802"/>
            <a:ext cx="25583591" cy="23821145"/>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14700"/>
            </a:lvl1pPr>
            <a:lvl2pPr marL="2098040" indent="0">
              <a:buNone/>
              <a:defRPr sz="12800"/>
            </a:lvl2pPr>
            <a:lvl3pPr marL="4196080" indent="0">
              <a:buNone/>
              <a:defRPr sz="11000"/>
            </a:lvl3pPr>
            <a:lvl4pPr marL="6294120" indent="0">
              <a:buNone/>
              <a:defRPr sz="9200"/>
            </a:lvl4pPr>
            <a:lvl5pPr marL="8392160" indent="0">
              <a:buNone/>
              <a:defRPr sz="9200"/>
            </a:lvl5pPr>
            <a:lvl6pPr marL="10490200" indent="0">
              <a:buNone/>
              <a:defRPr sz="9200"/>
            </a:lvl6pPr>
            <a:lvl7pPr marL="12588240" indent="0">
              <a:buNone/>
              <a:defRPr sz="9200"/>
            </a:lvl7pPr>
            <a:lvl8pPr marL="14686280" indent="0">
              <a:buNone/>
              <a:defRPr sz="9200"/>
            </a:lvl8pPr>
            <a:lvl9pPr marL="16783685" indent="0">
              <a:buNone/>
              <a:defRPr sz="92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8366535" y="32379797"/>
            <a:ext cx="20039336" cy="4817062"/>
          </a:xfrm>
        </p:spPr>
        <p:txBody>
          <a:bodyPr anchor="ctr"/>
          <a:lstStyle>
            <a:lvl1pPr marL="0" indent="0" algn="r">
              <a:buNone/>
              <a:defRPr sz="5500" b="0"/>
            </a:lvl1pPr>
            <a:lvl2pPr marL="2098040" indent="0" algn="r">
              <a:buNone/>
              <a:defRPr sz="5500" b="0"/>
            </a:lvl2pPr>
            <a:lvl3pPr marL="4196080" indent="0" algn="r">
              <a:buNone/>
              <a:defRPr sz="5500" b="0"/>
            </a:lvl3pPr>
            <a:lvl4pPr marL="6294120" indent="0" algn="r">
              <a:buNone/>
              <a:defRPr sz="5500" b="0"/>
            </a:lvl4pPr>
            <a:lvl5pPr marL="8392160" indent="0" algn="r">
              <a:buNone/>
              <a:defRPr sz="5500" b="0"/>
            </a:lvl5pPr>
            <a:lvl6pPr marL="10490200" indent="0">
              <a:buNone/>
              <a:defRPr sz="4100"/>
            </a:lvl6pPr>
            <a:lvl7pPr marL="12588240" indent="0">
              <a:buNone/>
              <a:defRPr sz="4100"/>
            </a:lvl7pPr>
            <a:lvl8pPr marL="14686280" indent="0">
              <a:buNone/>
              <a:defRPr sz="4100"/>
            </a:lvl8pPr>
            <a:lvl9pPr marL="16783685" indent="0">
              <a:buNone/>
              <a:defRPr sz="41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39967521"/>
            <a:ext cx="32386588" cy="1077292"/>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lIns="419600" tIns="209800" rIns="419600" bIns="209800" rtlCol="0" anchor="ctr"/>
          <a:lstStyle/>
          <a:p>
            <a:pPr algn="ctr" eaLnBrk="1" latinLnBrk="0" hangingPunct="1"/>
            <a:endParaRPr kumimoji="0" lang="zh-CN" altLang="en-US"/>
          </a:p>
        </p:txBody>
      </p:sp>
      <p:sp>
        <p:nvSpPr>
          <p:cNvPr id="2" name="标题占位符 1"/>
          <p:cNvSpPr>
            <a:spLocks noGrp="1"/>
          </p:cNvSpPr>
          <p:nvPr>
            <p:ph type="title"/>
          </p:nvPr>
        </p:nvSpPr>
        <p:spPr>
          <a:xfrm>
            <a:off x="1619330" y="1643696"/>
            <a:ext cx="29147929" cy="6840802"/>
          </a:xfrm>
          <a:prstGeom prst="rect">
            <a:avLst/>
          </a:prstGeom>
        </p:spPr>
        <p:txBody>
          <a:bodyPr vert="horz" lIns="419600" tIns="209800" rIns="419600" bIns="209800"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1619330" y="9577123"/>
            <a:ext cx="29147929" cy="28047409"/>
          </a:xfrm>
          <a:prstGeom prst="rect">
            <a:avLst/>
          </a:prstGeom>
        </p:spPr>
        <p:txBody>
          <a:bodyPr vert="horz" lIns="419600" tIns="209800" rIns="419600" bIns="209800" rtlCol="0">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269888" y="38308492"/>
            <a:ext cx="11335306" cy="1698530"/>
          </a:xfrm>
          <a:prstGeom prst="rect">
            <a:avLst/>
          </a:prstGeom>
        </p:spPr>
        <p:txBody>
          <a:bodyPr vert="horz" lIns="419600" tIns="209800" rIns="419600" bIns="209800" rtlCol="0" anchor="b"/>
          <a:lstStyle>
            <a:lvl1pPr algn="l" eaLnBrk="1" latinLnBrk="0" hangingPunct="1">
              <a:defRPr kumimoji="0" sz="5000">
                <a:solidFill>
                  <a:schemeClr val="tx2">
                    <a:lumMod val="75000"/>
                    <a:lumOff val="2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18892177" y="38308492"/>
            <a:ext cx="13224523" cy="1698530"/>
          </a:xfrm>
          <a:prstGeom prst="rect">
            <a:avLst/>
          </a:prstGeom>
        </p:spPr>
        <p:txBody>
          <a:bodyPr vert="horz" lIns="419600" tIns="209800" rIns="419600" bIns="209800" rtlCol="0" anchor="ctr"/>
          <a:lstStyle>
            <a:lvl1pPr algn="r" eaLnBrk="1" latinLnBrk="0" hangingPunct="1">
              <a:defRPr kumimoji="0" sz="5000">
                <a:solidFill>
                  <a:schemeClr val="tx2">
                    <a:lumMod val="75000"/>
                    <a:lumOff val="25000"/>
                  </a:schemeClr>
                </a:solidFill>
              </a:defRPr>
            </a:lvl1pPr>
          </a:lstStyle>
          <a:p>
            <a:endParaRPr lang="zh-CN" altLang="en-US"/>
          </a:p>
        </p:txBody>
      </p:sp>
      <p:sp>
        <p:nvSpPr>
          <p:cNvPr id="6" name="灯片编号占位符 5"/>
          <p:cNvSpPr>
            <a:spLocks noGrp="1"/>
          </p:cNvSpPr>
          <p:nvPr>
            <p:ph type="sldNum" sz="quarter" idx="4"/>
          </p:nvPr>
        </p:nvSpPr>
        <p:spPr>
          <a:xfrm>
            <a:off x="14573965" y="38308492"/>
            <a:ext cx="3238659" cy="1696519"/>
          </a:xfrm>
          <a:prstGeom prst="rect">
            <a:avLst/>
          </a:prstGeom>
          <a:noFill/>
        </p:spPr>
        <p:txBody>
          <a:bodyPr vert="horz" lIns="209800" tIns="209800" rIns="209800" bIns="209800" rtlCol="0" anchor="ctr"/>
          <a:lstStyle>
            <a:lvl1pPr algn="ctr" eaLnBrk="1" latinLnBrk="0" hangingPunct="1">
              <a:defRPr kumimoji="0" sz="5000" b="0">
                <a:solidFill>
                  <a:schemeClr val="tx2">
                    <a:lumMod val="75000"/>
                    <a:lumOff val="25000"/>
                  </a:schemeClr>
                </a:solidFill>
              </a:defRPr>
            </a:lvl1pPr>
          </a:lstStyle>
          <a:p>
            <a:fld id="{0C913308-F349-4B6D-A68A-DD1791B4A57B}" type="slidenum">
              <a:rPr lang="zh-CN" altLang="en-US" smtClean="0"/>
            </a:fld>
            <a:endParaRPr lang="zh-CN" altLang="en-US"/>
          </a:p>
        </p:txBody>
      </p:sp>
      <p:sp>
        <p:nvSpPr>
          <p:cNvPr id="8" name="矩形 7"/>
          <p:cNvSpPr/>
          <p:nvPr/>
        </p:nvSpPr>
        <p:spPr>
          <a:xfrm>
            <a:off x="0" y="0"/>
            <a:ext cx="32386588" cy="646375"/>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lIns="419600" tIns="209800" rIns="419600" bIns="209800" rtlCol="0" anchor="ctr"/>
          <a:lstStyle/>
          <a:p>
            <a:pPr algn="ctr" eaLnBrk="1" latinLnBrk="0" hangingPunct="1"/>
            <a:endParaRPr kumimoji="0"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latinLnBrk="0" hangingPunct="1">
        <a:spcBef>
          <a:spcPct val="0"/>
        </a:spcBef>
        <a:buNone/>
        <a:defRPr kumimoji="0" sz="202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1573530" indent="-1573530" algn="l" rtl="0" eaLnBrk="1" latinLnBrk="0" hangingPunct="1">
        <a:spcBef>
          <a:spcPct val="20000"/>
        </a:spcBef>
        <a:buClr>
          <a:schemeClr val="tx2"/>
        </a:buClr>
        <a:buSzPct val="50000"/>
        <a:buFont typeface="Wingdings 2" panose="05020102010507070707"/>
        <a:buChar char="ß"/>
        <a:defRPr kumimoji="0" sz="14700" kern="1200">
          <a:solidFill>
            <a:schemeClr val="tx1"/>
          </a:solidFill>
          <a:latin typeface="+mn-lt"/>
          <a:ea typeface="+mn-ea"/>
          <a:cs typeface="+mn-cs"/>
        </a:defRPr>
      </a:lvl1pPr>
      <a:lvl2pPr marL="3409315" indent="-1311275" algn="l" rtl="0" eaLnBrk="1" latinLnBrk="0" hangingPunct="1">
        <a:spcBef>
          <a:spcPct val="20000"/>
        </a:spcBef>
        <a:buClr>
          <a:schemeClr val="tx2"/>
        </a:buClr>
        <a:buSzPct val="50000"/>
        <a:buFont typeface="Wingdings 2" panose="05020102010507070707"/>
        <a:buChar char="Þ"/>
        <a:defRPr kumimoji="0" sz="12800" kern="1200">
          <a:solidFill>
            <a:schemeClr val="tx1"/>
          </a:solidFill>
          <a:latin typeface="+mn-lt"/>
          <a:ea typeface="+mn-ea"/>
          <a:cs typeface="+mn-cs"/>
        </a:defRPr>
      </a:lvl2pPr>
      <a:lvl3pPr marL="5245100" indent="-1049020" algn="l" rtl="0" eaLnBrk="1" latinLnBrk="0" hangingPunct="1">
        <a:spcBef>
          <a:spcPct val="20000"/>
        </a:spcBef>
        <a:buClr>
          <a:schemeClr val="tx2"/>
        </a:buClr>
        <a:buSzPct val="50000"/>
        <a:buFont typeface="Wingdings 2" panose="05020102010507070707"/>
        <a:buChar char=""/>
        <a:defRPr kumimoji="0" sz="11000" kern="1200">
          <a:solidFill>
            <a:schemeClr val="tx1"/>
          </a:solidFill>
          <a:latin typeface="+mn-lt"/>
          <a:ea typeface="+mn-ea"/>
          <a:cs typeface="+mn-cs"/>
        </a:defRPr>
      </a:lvl3pPr>
      <a:lvl4pPr marL="7343140" indent="-1049020" algn="l" rtl="0" eaLnBrk="1" latinLnBrk="0" hangingPunct="1">
        <a:spcBef>
          <a:spcPct val="20000"/>
        </a:spcBef>
        <a:buClr>
          <a:schemeClr val="tx2"/>
        </a:buClr>
        <a:buSzPct val="50000"/>
        <a:buFont typeface="Wingdings 2" panose="05020102010507070707"/>
        <a:buChar char=""/>
        <a:defRPr kumimoji="0" sz="9200" kern="1200">
          <a:solidFill>
            <a:schemeClr val="tx1"/>
          </a:solidFill>
          <a:latin typeface="+mn-lt"/>
          <a:ea typeface="+mn-ea"/>
          <a:cs typeface="+mn-cs"/>
        </a:defRPr>
      </a:lvl4pPr>
      <a:lvl5pPr marL="9441180" indent="-1049020" algn="l" rtl="0" eaLnBrk="1" latinLnBrk="0" hangingPunct="1">
        <a:spcBef>
          <a:spcPct val="20000"/>
        </a:spcBef>
        <a:buClr>
          <a:schemeClr val="tx2"/>
        </a:buClr>
        <a:buSzPct val="50000"/>
        <a:buFont typeface="Wingdings 2" panose="05020102010507070707"/>
        <a:buChar char=""/>
        <a:defRPr kumimoji="0" sz="9200" kern="1200">
          <a:solidFill>
            <a:schemeClr val="tx1"/>
          </a:solidFill>
          <a:latin typeface="+mn-lt"/>
          <a:ea typeface="+mn-ea"/>
          <a:cs typeface="+mn-cs"/>
        </a:defRPr>
      </a:lvl5pPr>
      <a:lvl6pPr marL="11539220" indent="-1049020" algn="l" rtl="0" eaLnBrk="1" latinLnBrk="0" hangingPunct="1">
        <a:spcBef>
          <a:spcPct val="20000"/>
        </a:spcBef>
        <a:buFont typeface="Arial" panose="020B0604020202020204"/>
        <a:buChar char="•"/>
        <a:defRPr kumimoji="0" sz="9200" kern="1200">
          <a:solidFill>
            <a:schemeClr val="tx1"/>
          </a:solidFill>
          <a:latin typeface="+mn-lt"/>
          <a:ea typeface="+mn-ea"/>
          <a:cs typeface="+mn-cs"/>
        </a:defRPr>
      </a:lvl6pPr>
      <a:lvl7pPr marL="13637260" indent="-1049020" algn="l" rtl="0" eaLnBrk="1" latinLnBrk="0" hangingPunct="1">
        <a:spcBef>
          <a:spcPct val="20000"/>
        </a:spcBef>
        <a:buFont typeface="Arial" panose="020B0604020202020204"/>
        <a:buChar char="•"/>
        <a:defRPr kumimoji="0" sz="9200" kern="1200">
          <a:solidFill>
            <a:schemeClr val="tx1"/>
          </a:solidFill>
          <a:latin typeface="+mn-lt"/>
          <a:ea typeface="+mn-ea"/>
          <a:cs typeface="+mn-cs"/>
        </a:defRPr>
      </a:lvl7pPr>
      <a:lvl8pPr marL="15735300" indent="-1049020" algn="l" rtl="0" eaLnBrk="1" latinLnBrk="0" hangingPunct="1">
        <a:spcBef>
          <a:spcPct val="20000"/>
        </a:spcBef>
        <a:buFont typeface="Arial" panose="020B0604020202020204"/>
        <a:buChar char="•"/>
        <a:defRPr kumimoji="0" sz="9200" kern="1200">
          <a:solidFill>
            <a:schemeClr val="tx1"/>
          </a:solidFill>
          <a:latin typeface="+mn-lt"/>
          <a:ea typeface="+mn-ea"/>
          <a:cs typeface="+mn-cs"/>
        </a:defRPr>
      </a:lvl8pPr>
      <a:lvl9pPr marL="17832705" indent="-1049020" algn="l" rtl="0" eaLnBrk="1" latinLnBrk="0" hangingPunct="1">
        <a:spcBef>
          <a:spcPct val="20000"/>
        </a:spcBef>
        <a:buFont typeface="Arial" panose="020B0604020202020204"/>
        <a:buChar char="•"/>
        <a:defRPr kumimoji="0" sz="92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098040" algn="l" rtl="0" eaLnBrk="1" latinLnBrk="0" hangingPunct="1">
        <a:defRPr kumimoji="0" kern="1200">
          <a:solidFill>
            <a:schemeClr val="tx1"/>
          </a:solidFill>
          <a:latin typeface="+mn-lt"/>
          <a:ea typeface="+mn-ea"/>
          <a:cs typeface="+mn-cs"/>
        </a:defRPr>
      </a:lvl2pPr>
      <a:lvl3pPr marL="4196080" algn="l" rtl="0" eaLnBrk="1" latinLnBrk="0" hangingPunct="1">
        <a:defRPr kumimoji="0" kern="1200">
          <a:solidFill>
            <a:schemeClr val="tx1"/>
          </a:solidFill>
          <a:latin typeface="+mn-lt"/>
          <a:ea typeface="+mn-ea"/>
          <a:cs typeface="+mn-cs"/>
        </a:defRPr>
      </a:lvl3pPr>
      <a:lvl4pPr marL="6294120" algn="l" rtl="0" eaLnBrk="1" latinLnBrk="0" hangingPunct="1">
        <a:defRPr kumimoji="0" kern="1200">
          <a:solidFill>
            <a:schemeClr val="tx1"/>
          </a:solidFill>
          <a:latin typeface="+mn-lt"/>
          <a:ea typeface="+mn-ea"/>
          <a:cs typeface="+mn-cs"/>
        </a:defRPr>
      </a:lvl4pPr>
      <a:lvl5pPr marL="8392160" algn="l" rtl="0" eaLnBrk="1" latinLnBrk="0" hangingPunct="1">
        <a:defRPr kumimoji="0" kern="1200">
          <a:solidFill>
            <a:schemeClr val="tx1"/>
          </a:solidFill>
          <a:latin typeface="+mn-lt"/>
          <a:ea typeface="+mn-ea"/>
          <a:cs typeface="+mn-cs"/>
        </a:defRPr>
      </a:lvl5pPr>
      <a:lvl6pPr marL="10490200" algn="l" rtl="0" eaLnBrk="1" latinLnBrk="0" hangingPunct="1">
        <a:defRPr kumimoji="0" kern="1200">
          <a:solidFill>
            <a:schemeClr val="tx1"/>
          </a:solidFill>
          <a:latin typeface="+mn-lt"/>
          <a:ea typeface="+mn-ea"/>
          <a:cs typeface="+mn-cs"/>
        </a:defRPr>
      </a:lvl6pPr>
      <a:lvl7pPr marL="12588240" algn="l" rtl="0" eaLnBrk="1" latinLnBrk="0" hangingPunct="1">
        <a:defRPr kumimoji="0" kern="1200">
          <a:solidFill>
            <a:schemeClr val="tx1"/>
          </a:solidFill>
          <a:latin typeface="+mn-lt"/>
          <a:ea typeface="+mn-ea"/>
          <a:cs typeface="+mn-cs"/>
        </a:defRPr>
      </a:lvl7pPr>
      <a:lvl8pPr marL="14686280" algn="l" rtl="0" eaLnBrk="1" latinLnBrk="0" hangingPunct="1">
        <a:defRPr kumimoji="0" kern="1200">
          <a:solidFill>
            <a:schemeClr val="tx1"/>
          </a:solidFill>
          <a:latin typeface="+mn-lt"/>
          <a:ea typeface="+mn-ea"/>
          <a:cs typeface="+mn-cs"/>
        </a:defRPr>
      </a:lvl8pPr>
      <a:lvl9pPr marL="16783685"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tags" Target="../tags/tag3.xml"/><Relationship Id="rId7" Type="http://schemas.openxmlformats.org/officeDocument/2006/relationships/image" Target="../media/image7.jpeg"/><Relationship Id="rId6" Type="http://schemas.openxmlformats.org/officeDocument/2006/relationships/tags" Target="../tags/tag2.xml"/><Relationship Id="rId5" Type="http://schemas.openxmlformats.org/officeDocument/2006/relationships/image" Target="../media/image6.png"/><Relationship Id="rId4" Type="http://schemas.openxmlformats.org/officeDocument/2006/relationships/tags" Target="../tags/tag1.xml"/><Relationship Id="rId3" Type="http://schemas.openxmlformats.org/officeDocument/2006/relationships/image" Target="../media/image5.jpeg"/><Relationship Id="rId24" Type="http://schemas.openxmlformats.org/officeDocument/2006/relationships/notesSlide" Target="../notesSlides/notesSlide1.xml"/><Relationship Id="rId23" Type="http://schemas.openxmlformats.org/officeDocument/2006/relationships/slideLayout" Target="../slideLayouts/slideLayout10.xml"/><Relationship Id="rId22" Type="http://schemas.openxmlformats.org/officeDocument/2006/relationships/image" Target="../media/image13.png"/><Relationship Id="rId21" Type="http://schemas.openxmlformats.org/officeDocument/2006/relationships/tags" Target="../tags/tag11.xml"/><Relationship Id="rId20" Type="http://schemas.openxmlformats.org/officeDocument/2006/relationships/tags" Target="../tags/tag10.xml"/><Relationship Id="rId2" Type="http://schemas.openxmlformats.org/officeDocument/2006/relationships/image" Target="../media/image4.jpeg"/><Relationship Id="rId19" Type="http://schemas.openxmlformats.org/officeDocument/2006/relationships/image" Target="../media/image12.tiff"/><Relationship Id="rId18" Type="http://schemas.openxmlformats.org/officeDocument/2006/relationships/tags" Target="../tags/tag9.xml"/><Relationship Id="rId17" Type="http://schemas.openxmlformats.org/officeDocument/2006/relationships/tags" Target="../tags/tag8.xml"/><Relationship Id="rId16" Type="http://schemas.openxmlformats.org/officeDocument/2006/relationships/tags" Target="../tags/tag7.xml"/><Relationship Id="rId15" Type="http://schemas.openxmlformats.org/officeDocument/2006/relationships/image" Target="../media/image11.png"/><Relationship Id="rId14" Type="http://schemas.openxmlformats.org/officeDocument/2006/relationships/tags" Target="../tags/tag6.xml"/><Relationship Id="rId13" Type="http://schemas.openxmlformats.org/officeDocument/2006/relationships/image" Target="../media/image10.png"/><Relationship Id="rId12" Type="http://schemas.openxmlformats.org/officeDocument/2006/relationships/tags" Target="../tags/tag5.xml"/><Relationship Id="rId11" Type="http://schemas.openxmlformats.org/officeDocument/2006/relationships/image" Target="../media/image9.png"/><Relationship Id="rId10" Type="http://schemas.openxmlformats.org/officeDocument/2006/relationships/tags" Target="../tags/tag4.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691005" y="287655"/>
            <a:ext cx="29147770" cy="4314825"/>
          </a:xfrm>
        </p:spPr>
        <p:txBody>
          <a:bodyPr>
            <a:noAutofit/>
          </a:bodyPr>
          <a:lstStyle/>
          <a:p>
            <a:pPr>
              <a:spcBef>
                <a:spcPts val="3000"/>
              </a:spcBef>
              <a:spcAft>
                <a:spcPts val="3000"/>
              </a:spcAft>
              <a:defRPr/>
            </a:pPr>
            <a:r>
              <a:rPr lang="en-US" altLang="zh-CN" sz="8000" b="1" dirty="0" err="1" smtClean="0">
                <a:solidFill>
                  <a:schemeClr val="accent1"/>
                </a:solidFill>
                <a:effectLst>
                  <a:outerShdw blurRad="38100" dist="38100" dir="2700000" algn="tl">
                    <a:srgbClr val="000000"/>
                  </a:outerShdw>
                </a:effectLst>
                <a:latin typeface="Times New Roman" panose="02020603050405020304" pitchFamily="18" charset="0"/>
                <a:ea typeface="黑体" panose="02010609060101010101" pitchFamily="49" charset="-122"/>
                <a:cs typeface="Times New Roman" panose="02020603050405020304" pitchFamily="18" charset="0"/>
              </a:rPr>
              <a:t>Preliminary analysis of the bronze frog shape Xizhen in Han Dynasty</a:t>
            </a:r>
            <a:endParaRPr lang="en-US" altLang="zh-CN" sz="8000" b="1" dirty="0" err="1" smtClean="0">
              <a:solidFill>
                <a:schemeClr val="accent1"/>
              </a:solidFill>
              <a:effectLst>
                <a:outerShdw blurRad="38100" dist="38100" dir="2700000" algn="tl">
                  <a:srgbClr val="000000"/>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 name="TextBox 1"/>
          <p:cNvSpPr txBox="1"/>
          <p:nvPr/>
        </p:nvSpPr>
        <p:spPr>
          <a:xfrm>
            <a:off x="5131063" y="3696844"/>
            <a:ext cx="23723496" cy="2431415"/>
          </a:xfrm>
          <a:prstGeom prst="rect">
            <a:avLst/>
          </a:prstGeom>
          <a:noFill/>
        </p:spPr>
        <p:txBody>
          <a:bodyPr wrap="square" lIns="400535" tIns="200267" rIns="400535" bIns="200267" rtlCol="0">
            <a:spAutoFit/>
          </a:bodyPr>
          <a:lstStyle/>
          <a:p>
            <a:pPr algn="ctr"/>
            <a:r>
              <a:rPr lang="en-US" altLang="zh-CN" sz="6600" i="1" dirty="0">
                <a:latin typeface="Times New Roman" panose="02020603050405020304" pitchFamily="18" charset="0"/>
                <a:cs typeface="Times New Roman" panose="02020603050405020304" pitchFamily="18" charset="0"/>
                <a:sym typeface="+mn-ea"/>
              </a:rPr>
              <a:t>LI </a:t>
            </a:r>
            <a:r>
              <a:rPr lang="en-US" altLang="zh-CN" sz="6600" i="1" dirty="0" err="1" smtClean="0">
                <a:latin typeface="Times New Roman" panose="02020603050405020304" pitchFamily="18" charset="0"/>
                <a:cs typeface="Times New Roman" panose="02020603050405020304" pitchFamily="18" charset="0"/>
                <a:sym typeface="+mn-ea"/>
              </a:rPr>
              <a:t>Qianqian</a:t>
            </a:r>
            <a:r>
              <a:rPr lang="en-US" altLang="zh-CN" sz="6600" baseline="30000" dirty="0" err="1" smtClean="0">
                <a:latin typeface="Times New Roman" panose="02020603050405020304" pitchFamily="18" charset="0"/>
                <a:cs typeface="Times New Roman" panose="02020603050405020304" pitchFamily="18" charset="0"/>
                <a:sym typeface="+mn-ea"/>
              </a:rPr>
              <a:t>a</a:t>
            </a:r>
            <a:r>
              <a:rPr lang="en-US" altLang="zh-CN" sz="6600" dirty="0" smtClean="0">
                <a:latin typeface="Times New Roman" panose="02020603050405020304" pitchFamily="18" charset="0"/>
                <a:cs typeface="Times New Roman" panose="02020603050405020304" pitchFamily="18" charset="0"/>
                <a:sym typeface="+mn-ea"/>
              </a:rPr>
              <a:t> </a:t>
            </a:r>
            <a:r>
              <a:rPr lang="en-US" altLang="zh-CN" sz="6600" dirty="0">
                <a:latin typeface="Times New Roman" panose="02020603050405020304" pitchFamily="18" charset="0"/>
                <a:cs typeface="Times New Roman" panose="02020603050405020304" pitchFamily="18" charset="0"/>
                <a:sym typeface="+mn-ea"/>
              </a:rPr>
              <a:t>,    </a:t>
            </a:r>
            <a:r>
              <a:rPr lang="en-US" altLang="zh-CN" sz="6600" dirty="0" err="1" smtClean="0">
                <a:latin typeface="Times New Roman" panose="02020603050405020304" pitchFamily="18" charset="0"/>
                <a:cs typeface="Times New Roman" panose="02020603050405020304" pitchFamily="18" charset="0"/>
                <a:sym typeface="+mn-ea"/>
              </a:rPr>
              <a:t>Han Chao</a:t>
            </a:r>
            <a:r>
              <a:rPr lang="en-US" altLang="zh-CN" sz="6600" baseline="30000" dirty="0" err="1" smtClean="0">
                <a:latin typeface="Times New Roman" panose="02020603050405020304" pitchFamily="18" charset="0"/>
                <a:cs typeface="Times New Roman" panose="02020603050405020304" pitchFamily="18" charset="0"/>
                <a:sym typeface="+mn-ea"/>
              </a:rPr>
              <a:t>a</a:t>
            </a:r>
            <a:r>
              <a:rPr lang="en-US" altLang="zh-CN" sz="6600" dirty="0" smtClean="0">
                <a:latin typeface="Times New Roman" panose="02020603050405020304" pitchFamily="18" charset="0"/>
                <a:cs typeface="Times New Roman" panose="02020603050405020304" pitchFamily="18" charset="0"/>
                <a:sym typeface="+mn-ea"/>
              </a:rPr>
              <a:t> ,    </a:t>
            </a:r>
            <a:r>
              <a:rPr lang="en-US" altLang="zh-CN" sz="6600" i="1" dirty="0" err="1" smtClean="0">
                <a:latin typeface="Times New Roman" panose="02020603050405020304" pitchFamily="18" charset="0"/>
                <a:cs typeface="Times New Roman" panose="02020603050405020304" pitchFamily="18" charset="0"/>
                <a:sym typeface="+mn-ea"/>
              </a:rPr>
              <a:t>Wan Li</a:t>
            </a:r>
            <a:r>
              <a:rPr lang="en-US" altLang="zh-CN" sz="6600" baseline="30000" dirty="0" err="1">
                <a:latin typeface="Times New Roman" panose="02020603050405020304" pitchFamily="18" charset="0"/>
                <a:cs typeface="Times New Roman" panose="02020603050405020304" pitchFamily="18" charset="0"/>
                <a:sym typeface="+mn-ea"/>
              </a:rPr>
              <a:t>b</a:t>
            </a:r>
            <a:r>
              <a:rPr lang="en-US" altLang="zh-CN" sz="6600" baseline="30000" dirty="0" smtClean="0">
                <a:latin typeface="Times New Roman" panose="02020603050405020304" pitchFamily="18" charset="0"/>
                <a:cs typeface="Times New Roman" panose="02020603050405020304" pitchFamily="18" charset="0"/>
                <a:sym typeface="+mn-ea"/>
              </a:rPr>
              <a:t> </a:t>
            </a:r>
            <a:r>
              <a:rPr lang="en-US" altLang="zh-CN" sz="6600" baseline="30000" dirty="0">
                <a:latin typeface="Times New Roman" panose="02020603050405020304" pitchFamily="18" charset="0"/>
                <a:cs typeface="Times New Roman" panose="02020603050405020304" pitchFamily="18" charset="0"/>
                <a:sym typeface="Wingdings" panose="05000000000000000000" pitchFamily="2" charset="2"/>
              </a:rPr>
              <a:t></a:t>
            </a:r>
            <a:endParaRPr lang="zh-CN" altLang="en-US" sz="6600" baseline="30000" dirty="0">
              <a:solidFill>
                <a:schemeClr val="bg1"/>
              </a:solidFill>
              <a:latin typeface="Times New Roman" panose="02020603050405020304" pitchFamily="18" charset="0"/>
              <a:ea typeface="楷体" panose="02010609060101010101" pitchFamily="49" charset="-122"/>
              <a:cs typeface="Times New Roman" panose="02020603050405020304" pitchFamily="18" charset="0"/>
            </a:endParaRPr>
          </a:p>
          <a:p>
            <a:pPr algn="ctr"/>
            <a:r>
              <a:rPr lang="en-US" altLang="zh-CN" sz="6600" dirty="0" smtClean="0">
                <a:latin typeface="Times New Roman" panose="02020603050405020304" pitchFamily="18" charset="0"/>
                <a:cs typeface="Times New Roman" panose="02020603050405020304" pitchFamily="18" charset="0"/>
              </a:rPr>
              <a:t> </a:t>
            </a:r>
            <a:endParaRPr lang="zh-CN" altLang="en-US" sz="6600" baseline="30000" dirty="0">
              <a:solidFill>
                <a:schemeClr val="accent6">
                  <a:lumMod val="75000"/>
                </a:schemeClr>
              </a:solidFill>
              <a:latin typeface="Cambria Math" panose="02040503050406030204" pitchFamily="18" charset="0"/>
            </a:endParaRPr>
          </a:p>
        </p:txBody>
      </p:sp>
      <p:sp>
        <p:nvSpPr>
          <p:cNvPr id="3" name="TextBox 2"/>
          <p:cNvSpPr txBox="1"/>
          <p:nvPr/>
        </p:nvSpPr>
        <p:spPr>
          <a:xfrm>
            <a:off x="901138" y="5232968"/>
            <a:ext cx="30366667" cy="1630680"/>
          </a:xfrm>
          <a:prstGeom prst="rect">
            <a:avLst/>
          </a:prstGeom>
          <a:noFill/>
        </p:spPr>
        <p:txBody>
          <a:bodyPr wrap="square" lIns="400535" tIns="200267" rIns="400535" bIns="200267" rtlCol="0">
            <a:spAutoFit/>
          </a:bodyPr>
          <a:lstStyle/>
          <a:p>
            <a:r>
              <a:rPr lang="en-US" altLang="zh-CN" sz="4000" i="1" dirty="0"/>
              <a:t>a </a:t>
            </a:r>
            <a:r>
              <a:rPr lang="en-US" altLang="zh-CN" sz="4000" i="1" dirty="0" smtClean="0">
                <a:sym typeface="+mn-ea"/>
              </a:rPr>
              <a:t>Changzhou Museum,Changzhou</a:t>
            </a:r>
            <a:r>
              <a:rPr lang="en-US" altLang="zh-CN" sz="4000" i="1" dirty="0" err="1">
                <a:sym typeface="+mn-ea"/>
              </a:rPr>
              <a:t>,Jiangsu  213000</a:t>
            </a:r>
            <a:endParaRPr lang="en-US" altLang="zh-CN" sz="4000" i="1" dirty="0" smtClean="0"/>
          </a:p>
          <a:p>
            <a:r>
              <a:rPr lang="en-US" altLang="zh-CN" sz="4000" i="1" dirty="0" smtClean="0"/>
              <a:t>b </a:t>
            </a:r>
            <a:r>
              <a:rPr lang="en-US" altLang="zh-CN" sz="4000" i="1"/>
              <a:t>Nanjing Museum</a:t>
            </a:r>
            <a:r>
              <a:rPr lang="en-US" altLang="zh-CN" sz="4000" i="1" dirty="0"/>
              <a:t>, </a:t>
            </a:r>
            <a:r>
              <a:rPr lang="en-US" altLang="zh-CN" sz="4000" i="1">
                <a:sym typeface="+mn-ea"/>
              </a:rPr>
              <a:t>Nanjing</a:t>
            </a:r>
            <a:r>
              <a:rPr lang="en-US" altLang="zh-CN" sz="4000" i="1" dirty="0" err="1"/>
              <a:t>,</a:t>
            </a:r>
            <a:r>
              <a:rPr lang="en-US" altLang="zh-CN" sz="4000" i="1" dirty="0" err="1">
                <a:sym typeface="+mn-ea"/>
              </a:rPr>
              <a:t>Jiangsu</a:t>
            </a:r>
            <a:r>
              <a:rPr lang="en-US" altLang="zh-CN" sz="4000" i="1" dirty="0"/>
              <a:t>  210000</a:t>
            </a:r>
            <a:endParaRPr lang="zh-CN" altLang="en-US" sz="4000" i="1" dirty="0"/>
          </a:p>
        </p:txBody>
      </p:sp>
      <p:sp>
        <p:nvSpPr>
          <p:cNvPr id="5" name="TextBox 4"/>
          <p:cNvSpPr txBox="1"/>
          <p:nvPr/>
        </p:nvSpPr>
        <p:spPr>
          <a:xfrm>
            <a:off x="10100080" y="6904473"/>
            <a:ext cx="12673408" cy="1076960"/>
          </a:xfrm>
          <a:prstGeom prst="rect">
            <a:avLst/>
          </a:prstGeom>
          <a:noFill/>
        </p:spPr>
        <p:txBody>
          <a:bodyPr wrap="square" lIns="400535" tIns="200267" rIns="400535" bIns="200267" rtlCol="0">
            <a:spAutoFit/>
          </a:bodyPr>
          <a:lstStyle/>
          <a:p>
            <a:pPr algn="ctr"/>
            <a:r>
              <a:rPr lang="en-US" altLang="zh-CN" sz="4400" i="1" dirty="0">
                <a:solidFill>
                  <a:srgbClr val="C00000"/>
                </a:solidFill>
                <a:ea typeface="宋体" panose="02010600030101010101" pitchFamily="2" charset="-122"/>
                <a:cs typeface="Times New Roman" panose="02020603050405020304" pitchFamily="18" charset="0"/>
              </a:rPr>
              <a:t>Corresponding author: wanlinb@126．com</a:t>
            </a:r>
            <a:endParaRPr lang="zh-CN" altLang="en-US" sz="4400" dirty="0"/>
          </a:p>
        </p:txBody>
      </p:sp>
      <p:sp>
        <p:nvSpPr>
          <p:cNvPr id="6" name="TextBox 5"/>
          <p:cNvSpPr txBox="1"/>
          <p:nvPr/>
        </p:nvSpPr>
        <p:spPr>
          <a:xfrm>
            <a:off x="1108470" y="8783817"/>
            <a:ext cx="14437302" cy="923330"/>
          </a:xfrm>
          <a:prstGeom prst="rect">
            <a:avLst/>
          </a:prstGeom>
          <a:noFill/>
        </p:spPr>
        <p:txBody>
          <a:bodyPr wrap="square" rtlCol="0">
            <a:spAutoFit/>
          </a:bodyPr>
          <a:lstStyle/>
          <a:p>
            <a:r>
              <a:rPr lang="en-US" altLang="zh-CN" sz="5400" dirty="0" smtClean="0">
                <a:solidFill>
                  <a:srgbClr val="0070C0"/>
                </a:solidFill>
              </a:rPr>
              <a:t>1. Introduction</a:t>
            </a:r>
            <a:endParaRPr lang="zh-CN" altLang="en-US" sz="5400" dirty="0">
              <a:solidFill>
                <a:srgbClr val="0070C0"/>
              </a:solidFill>
            </a:endParaRPr>
          </a:p>
        </p:txBody>
      </p:sp>
      <p:sp>
        <p:nvSpPr>
          <p:cNvPr id="8" name="TextBox 7"/>
          <p:cNvSpPr txBox="1"/>
          <p:nvPr/>
        </p:nvSpPr>
        <p:spPr>
          <a:xfrm>
            <a:off x="16180435" y="8600440"/>
            <a:ext cx="14484985" cy="6184900"/>
          </a:xfrm>
          <a:prstGeom prst="rect">
            <a:avLst/>
          </a:prstGeom>
          <a:noFill/>
        </p:spPr>
        <p:txBody>
          <a:bodyPr wrap="square" rtlCol="0">
            <a:noAutofit/>
          </a:bodyPr>
          <a:lstStyle/>
          <a:p>
            <a:pPr algn="just"/>
            <a:r>
              <a:rPr lang="en-US" altLang="zh-CN" sz="4400" dirty="0">
                <a:solidFill>
                  <a:srgbClr val="0070C0"/>
                </a:solidFill>
                <a:sym typeface="+mn-ea"/>
              </a:rPr>
              <a:t>2.3.X-ray detector Analysis</a:t>
            </a:r>
            <a:endParaRPr lang="en-US" altLang="zh-CN" sz="5400" dirty="0">
              <a:solidFill>
                <a:srgbClr val="0070C0"/>
              </a:solidFill>
            </a:endParaRPr>
          </a:p>
          <a:p>
            <a:endParaRPr lang="en-US" altLang="zh-CN" sz="5400" dirty="0"/>
          </a:p>
          <a:p>
            <a:endParaRPr lang="en-US" altLang="zh-CN" sz="5400" dirty="0"/>
          </a:p>
          <a:p>
            <a:endParaRPr lang="en-US" altLang="zh-CN" sz="3200" dirty="0">
              <a:sym typeface="+mn-ea"/>
            </a:endParaRPr>
          </a:p>
          <a:p>
            <a:endParaRPr lang="en-US" altLang="zh-CN" sz="3200" dirty="0">
              <a:sym typeface="+mn-ea"/>
            </a:endParaRPr>
          </a:p>
          <a:p>
            <a:endParaRPr lang="en-US" altLang="zh-CN" sz="3200" dirty="0">
              <a:sym typeface="+mn-ea"/>
            </a:endParaRPr>
          </a:p>
          <a:p>
            <a:r>
              <a:rPr lang="en-US" altLang="zh-CN" sz="3200" dirty="0">
                <a:sym typeface="+mn-ea"/>
              </a:rPr>
              <a:t>there is no clear boundary between the inside and the outside of the zhen, almost as one --- difficult to discern the casting information.</a:t>
            </a:r>
            <a:endParaRPr lang="en-US" altLang="zh-CN" sz="3200" dirty="0">
              <a:sym typeface="+mn-ea"/>
            </a:endParaRPr>
          </a:p>
        </p:txBody>
      </p:sp>
      <p:sp>
        <p:nvSpPr>
          <p:cNvPr id="9" name="TextBox 8"/>
          <p:cNvSpPr txBox="1"/>
          <p:nvPr/>
        </p:nvSpPr>
        <p:spPr>
          <a:xfrm>
            <a:off x="1229995" y="9730105"/>
            <a:ext cx="14068425" cy="8093710"/>
          </a:xfrm>
          <a:prstGeom prst="rect">
            <a:avLst/>
          </a:prstGeom>
          <a:noFill/>
        </p:spPr>
        <p:txBody>
          <a:bodyPr wrap="square" rtlCol="0">
            <a:spAutoFit/>
          </a:bodyPr>
          <a:lstStyle/>
          <a:p>
            <a:r>
              <a:rPr lang="en-US" altLang="zh-CN" sz="3200" dirty="0"/>
              <a:t>This article focuses on a group of 4 bronze frog-shaped Xizhen unearthed from Yunjiadun  Tomb of </a:t>
            </a:r>
            <a:r>
              <a:rPr lang="en-US" altLang="zh-CN" sz="3200" dirty="0">
                <a:sym typeface="+mn-ea"/>
              </a:rPr>
              <a:t>Han Dynasty</a:t>
            </a:r>
            <a:r>
              <a:rPr lang="en-US" altLang="zh-CN" sz="3200" dirty="0"/>
              <a:t>. The surface and exposed internal fillers were detected using portable fluorescence spectroscopy analyzer (PXRF), optical microscope, X-ray inspection, and other methods. The results indicate fact</a:t>
            </a:r>
            <a:r>
              <a:rPr lang="en-US" altLang="zh-CN" sz="3200" dirty="0">
                <a:sym typeface="+mn-ea"/>
              </a:rPr>
              <a:t> </a:t>
            </a:r>
            <a:r>
              <a:rPr lang="en-US" altLang="zh-CN" sz="3200" dirty="0"/>
              <a:t>that the external shell of the Xizhen is made of lead-tin bronze while the internal filler is made of lead. These four artifacts can be recognized as the first published archaeological materials of frog-shaped Xizhen made of composite metal in Jiangsu Province. Therefore, based on weight ratio analysis of copper and lead, the addition of lead into the internal space can improve the stability and practical function of the artifact. The scientific examination is of great significance to the conservation and restoration of the Xizhen as well as the study of the use and appreciation of ancient bronzes.( Fig. 1.) </a:t>
            </a:r>
            <a:endParaRPr lang="en-US" altLang="zh-CN" sz="3600" dirty="0">
              <a:ea typeface="Arial Unicode MS" panose="020B0604020202020204" pitchFamily="34" charset="-122"/>
              <a:cs typeface="Arial Unicode MS" panose="020B0604020202020204" pitchFamily="34" charset="-122"/>
            </a:endParaRPr>
          </a:p>
          <a:p>
            <a:pPr indent="457200" algn="just"/>
            <a:endParaRPr lang="en-US" altLang="zh-CN" sz="3600" dirty="0" smtClean="0">
              <a:ea typeface="Arial Unicode MS" panose="020B0604020202020204" pitchFamily="34" charset="-122"/>
              <a:cs typeface="Arial Unicode MS" panose="020B0604020202020204" pitchFamily="34" charset="-122"/>
            </a:endParaRPr>
          </a:p>
          <a:p>
            <a:pPr indent="457200" algn="just"/>
            <a:r>
              <a:rPr lang="en-US" altLang="zh-CN" sz="3600" dirty="0" smtClean="0">
                <a:ea typeface="Arial Unicode MS" panose="020B0604020202020204" pitchFamily="34" charset="-122"/>
                <a:cs typeface="Arial Unicode MS" panose="020B0604020202020204" pitchFamily="34" charset="-122"/>
              </a:rPr>
              <a:t> </a:t>
            </a:r>
            <a:endParaRPr lang="en-US" altLang="zh-CN" sz="3600" dirty="0" smtClean="0">
              <a:ea typeface="Arial Unicode MS" panose="020B0604020202020204" pitchFamily="34" charset="-122"/>
              <a:cs typeface="Arial Unicode MS" panose="020B0604020202020204" pitchFamily="34" charset="-122"/>
            </a:endParaRPr>
          </a:p>
        </p:txBody>
      </p:sp>
      <p:sp>
        <p:nvSpPr>
          <p:cNvPr id="7" name="TextBox 6"/>
          <p:cNvSpPr txBox="1"/>
          <p:nvPr/>
        </p:nvSpPr>
        <p:spPr>
          <a:xfrm>
            <a:off x="1721215" y="23259389"/>
            <a:ext cx="12686780" cy="460375"/>
          </a:xfrm>
          <a:prstGeom prst="rect">
            <a:avLst/>
          </a:prstGeom>
          <a:noFill/>
        </p:spPr>
        <p:txBody>
          <a:bodyPr wrap="square" rtlCol="0">
            <a:spAutoFit/>
          </a:bodyPr>
          <a:lstStyle/>
          <a:p>
            <a:pPr algn="ctr"/>
            <a:r>
              <a:rPr lang="en-US" altLang="zh-CN" sz="2400" dirty="0"/>
              <a:t>Fig. 1. </a:t>
            </a:r>
            <a:r>
              <a:rPr lang="en-US" altLang="zh-CN" sz="2400"/>
              <a:t>Han Dynasty Bronze Frog-shaped Xizhen</a:t>
            </a:r>
            <a:r>
              <a:rPr lang="en-US" altLang="zh-CN" sz="2400" dirty="0"/>
              <a:t>.</a:t>
            </a:r>
            <a:endParaRPr lang="zh-CN" altLang="zh-CN" sz="2400" dirty="0"/>
          </a:p>
        </p:txBody>
      </p:sp>
      <p:sp>
        <p:nvSpPr>
          <p:cNvPr id="14" name="TextBox 13"/>
          <p:cNvSpPr txBox="1"/>
          <p:nvPr/>
        </p:nvSpPr>
        <p:spPr>
          <a:xfrm>
            <a:off x="1143739" y="23835457"/>
            <a:ext cx="14030894" cy="1753235"/>
          </a:xfrm>
          <a:prstGeom prst="rect">
            <a:avLst/>
          </a:prstGeom>
          <a:noFill/>
        </p:spPr>
        <p:txBody>
          <a:bodyPr wrap="square" rtlCol="0">
            <a:spAutoFit/>
          </a:bodyPr>
          <a:lstStyle/>
          <a:p>
            <a:r>
              <a:rPr lang="en-US" altLang="zh-CN" sz="5400" dirty="0" smtClean="0">
                <a:solidFill>
                  <a:srgbClr val="0070C0"/>
                </a:solidFill>
              </a:rPr>
              <a:t>2. Experimental and </a:t>
            </a:r>
            <a:r>
              <a:rPr lang="en-US" altLang="zh-CN" sz="5400" dirty="0" smtClean="0">
                <a:solidFill>
                  <a:srgbClr val="0070C0"/>
                </a:solidFill>
                <a:sym typeface="+mn-ea"/>
              </a:rPr>
              <a:t>Results</a:t>
            </a:r>
            <a:endParaRPr lang="en-US" altLang="zh-CN" sz="5400" dirty="0" smtClean="0">
              <a:solidFill>
                <a:srgbClr val="0070C0"/>
              </a:solidFill>
            </a:endParaRPr>
          </a:p>
          <a:p>
            <a:r>
              <a:rPr lang="en-US" altLang="zh-CN" sz="5400" dirty="0" smtClean="0">
                <a:solidFill>
                  <a:srgbClr val="0070C0"/>
                </a:solidFill>
              </a:rPr>
              <a:t> </a:t>
            </a:r>
            <a:endParaRPr lang="zh-CN" altLang="en-US" sz="5400" dirty="0">
              <a:solidFill>
                <a:srgbClr val="0070C0"/>
              </a:solidFill>
            </a:endParaRPr>
          </a:p>
        </p:txBody>
      </p:sp>
      <p:sp>
        <p:nvSpPr>
          <p:cNvPr id="13" name="TextBox 12" descr="7b0a202020202262756c6c6574223a20227b5c2263617465676f727949645c223a31303032352c5c2274656d706c61746549645c223a32303233313337317d220a7d0a"/>
          <p:cNvSpPr txBox="1"/>
          <p:nvPr/>
        </p:nvSpPr>
        <p:spPr>
          <a:xfrm>
            <a:off x="1108594" y="24699050"/>
            <a:ext cx="14381605" cy="16527145"/>
          </a:xfrm>
          <a:prstGeom prst="rect">
            <a:avLst/>
          </a:prstGeom>
          <a:noFill/>
        </p:spPr>
        <p:txBody>
          <a:bodyPr wrap="square" rtlCol="0">
            <a:spAutoFit/>
          </a:bodyPr>
          <a:lstStyle/>
          <a:p>
            <a:pPr algn="just"/>
            <a:r>
              <a:rPr lang="en-US" altLang="zh-CN" sz="4400" dirty="0">
                <a:solidFill>
                  <a:srgbClr val="0070C0"/>
                </a:solidFill>
              </a:rPr>
              <a:t>2.1. </a:t>
            </a:r>
            <a:r>
              <a:rPr lang="en-US" altLang="zh-CN" sz="4400" dirty="0">
                <a:solidFill>
                  <a:srgbClr val="0070C0"/>
                </a:solidFill>
                <a:sym typeface="+mn-ea"/>
              </a:rPr>
              <a:t>Three-dimension video microscope</a:t>
            </a:r>
            <a:endParaRPr lang="en-US" altLang="zh-CN" sz="4400" dirty="0">
              <a:solidFill>
                <a:srgbClr val="0070C0"/>
              </a:solidFill>
            </a:endParaRPr>
          </a:p>
          <a:p>
            <a:pPr algn="just"/>
            <a:endParaRPr lang="en-US" altLang="zh-CN" sz="4400" dirty="0">
              <a:solidFill>
                <a:srgbClr val="0070C0"/>
              </a:solidFill>
            </a:endParaRPr>
          </a:p>
          <a:p>
            <a:pPr algn="just"/>
            <a:endParaRPr lang="en-US" altLang="zh-CN" sz="4400" dirty="0">
              <a:solidFill>
                <a:srgbClr val="0070C0"/>
              </a:solidFill>
            </a:endParaRPr>
          </a:p>
          <a:p>
            <a:pPr algn="just"/>
            <a:endParaRPr lang="en-US" altLang="zh-CN" sz="4400" dirty="0">
              <a:solidFill>
                <a:srgbClr val="0070C0"/>
              </a:solidFill>
            </a:endParaRPr>
          </a:p>
          <a:p>
            <a:pPr algn="just"/>
            <a:r>
              <a:rPr lang="en-US" altLang="zh-CN" sz="2400" dirty="0">
                <a:sym typeface="+mn-ea"/>
              </a:rPr>
              <a:t>                      </a:t>
            </a:r>
            <a:endParaRPr lang="en-US" altLang="zh-CN" sz="2400" dirty="0">
              <a:sym typeface="+mn-ea"/>
            </a:endParaRPr>
          </a:p>
          <a:p>
            <a:pPr algn="just"/>
            <a:endParaRPr lang="en-US" altLang="zh-CN" sz="2400" dirty="0">
              <a:sym typeface="+mn-ea"/>
            </a:endParaRPr>
          </a:p>
          <a:p>
            <a:pPr algn="just"/>
            <a:endParaRPr lang="en-US" altLang="zh-CN" sz="2400" dirty="0">
              <a:sym typeface="+mn-ea"/>
            </a:endParaRPr>
          </a:p>
          <a:p>
            <a:pPr algn="just"/>
            <a:endParaRPr lang="en-US" altLang="zh-CN" sz="2400" dirty="0">
              <a:sym typeface="+mn-ea"/>
            </a:endParaRPr>
          </a:p>
          <a:p>
            <a:pPr algn="just"/>
            <a:r>
              <a:rPr lang="en-US" altLang="zh-CN" sz="2400" dirty="0">
                <a:sym typeface="+mn-ea"/>
              </a:rPr>
              <a:t>         </a:t>
            </a:r>
            <a:endParaRPr lang="en-US" altLang="zh-CN" sz="2400" dirty="0">
              <a:sym typeface="+mn-ea"/>
            </a:endParaRPr>
          </a:p>
          <a:p>
            <a:pPr algn="just"/>
            <a:r>
              <a:rPr lang="en-US" altLang="zh-CN" sz="2400" dirty="0">
                <a:sym typeface="+mn-ea"/>
              </a:rPr>
              <a:t>     Fig.2 Microscopic image of corroded sample           Fig.3 </a:t>
            </a:r>
            <a:r>
              <a:rPr lang="zh-CN" sz="2400" dirty="0" smtClean="0">
                <a:sym typeface="+mn-ea"/>
              </a:rPr>
              <a:t>Mat imprint</a:t>
            </a:r>
            <a:endParaRPr lang="zh-CN" sz="2400" dirty="0" smtClean="0">
              <a:sym typeface="+mn-ea"/>
            </a:endParaRPr>
          </a:p>
          <a:p>
            <a:pPr algn="just"/>
            <a:r>
              <a:rPr sz="3200" dirty="0"/>
              <a:t>The corrosion is severely layered </a:t>
            </a:r>
            <a:r>
              <a:rPr lang="en-US" sz="3200" dirty="0"/>
              <a:t>,</a:t>
            </a:r>
            <a:r>
              <a:rPr sz="3200" dirty="0"/>
              <a:t> the bottom layer is emitting green rust, which has seriously damaged the cultural relic substrate.</a:t>
            </a:r>
            <a:endParaRPr sz="3200" dirty="0"/>
          </a:p>
          <a:p>
            <a:pPr marL="457200" indent="-457200" algn="just">
              <a:buClrTx/>
              <a:buSzTx/>
              <a:buFont typeface="Wingdings" panose="05000000000000000000" charset="0"/>
              <a:buChar char="u"/>
            </a:pPr>
            <a:r>
              <a:rPr lang="en-US" altLang="zh-CN" sz="3200" dirty="0"/>
              <a:t>On the right rear leg of Xizhen, there are still warp and weft woven patterns on the mat</a:t>
            </a:r>
            <a:endParaRPr lang="en-US" altLang="zh-CN" sz="3200" dirty="0"/>
          </a:p>
          <a:p>
            <a:pPr marL="457200" indent="-457200" algn="just">
              <a:buClrTx/>
              <a:buSzTx/>
              <a:buFont typeface="Wingdings" panose="05000000000000000000" charset="0"/>
              <a:buChar char="u"/>
            </a:pPr>
            <a:r>
              <a:rPr lang="en-US" altLang="zh-CN" sz="3200" dirty="0"/>
              <a:t>Diameter length: 1.79mm；weft length: 2.22mm.</a:t>
            </a:r>
            <a:endParaRPr lang="en-US" altLang="zh-CN" sz="3200" dirty="0"/>
          </a:p>
          <a:p>
            <a:pPr marL="457200" indent="-457200" algn="just">
              <a:buClrTx/>
              <a:buSzTx/>
              <a:buFont typeface="Wingdings" panose="05000000000000000000" charset="0"/>
              <a:buChar char="ü"/>
            </a:pPr>
            <a:r>
              <a:rPr lang="en-US" altLang="zh-CN" sz="3200" dirty="0"/>
              <a:t>The zhen should have been covered with a mat underneath, revealing the relationship of the zhen to other burial objects in the artifactual assemblage of the tomb.It also reflects its utility when it was a living utility and its role in burials.</a:t>
            </a:r>
            <a:endParaRPr lang="en-US" altLang="zh-CN" sz="4400" dirty="0">
              <a:solidFill>
                <a:srgbClr val="0070C0"/>
              </a:solidFill>
            </a:endParaRPr>
          </a:p>
          <a:p>
            <a:pPr algn="just"/>
            <a:r>
              <a:rPr lang="en-US" altLang="zh-CN" sz="4400" dirty="0">
                <a:solidFill>
                  <a:srgbClr val="0070C0"/>
                </a:solidFill>
              </a:rPr>
              <a:t>2.2.P-XRF non-destructive analysis</a:t>
            </a:r>
            <a:endParaRPr lang="en-US" altLang="zh-CN" sz="3200" dirty="0"/>
          </a:p>
          <a:p>
            <a:pPr marL="457200" indent="-457200" algn="just">
              <a:buFont typeface="Wingdings" panose="05000000000000000000" charset="0"/>
              <a:buChar char="u"/>
            </a:pPr>
            <a:r>
              <a:rPr lang="en-US" altLang="zh-CN" sz="3200" dirty="0"/>
              <a:t>PXRF collects signals from various locations in Xizhen: Table 1</a:t>
            </a:r>
            <a:endParaRPr lang="en-US" altLang="zh-CN" sz="3200" dirty="0"/>
          </a:p>
          <a:p>
            <a:pPr marL="457200" indent="-457200" algn="just">
              <a:buFont typeface="Wingdings" panose="05000000000000000000" charset="0"/>
              <a:buChar char="u"/>
            </a:pPr>
            <a:endParaRPr lang="en-US" altLang="zh-CN" sz="3200" dirty="0"/>
          </a:p>
          <a:p>
            <a:pPr marL="457200" indent="-457200" algn="just">
              <a:buFont typeface="Wingdings" panose="05000000000000000000" charset="0"/>
              <a:buChar char="u"/>
            </a:pPr>
            <a:endParaRPr lang="en-US" altLang="zh-CN" sz="3200" dirty="0"/>
          </a:p>
          <a:p>
            <a:pPr marL="457200" indent="-457200" algn="just">
              <a:buFont typeface="Wingdings" panose="05000000000000000000" charset="0"/>
              <a:buChar char="u"/>
            </a:pPr>
            <a:endParaRPr lang="en-US" altLang="zh-CN" sz="3200" dirty="0"/>
          </a:p>
          <a:p>
            <a:pPr marL="457200" indent="-457200" algn="just">
              <a:buFont typeface="Wingdings" panose="05000000000000000000" charset="0"/>
              <a:buChar char="u"/>
            </a:pPr>
            <a:endParaRPr lang="en-US" altLang="zh-CN" sz="3200" dirty="0"/>
          </a:p>
          <a:p>
            <a:pPr marL="457200" indent="-457200" algn="just">
              <a:buFont typeface="Wingdings" panose="05000000000000000000" charset="0"/>
              <a:buChar char="u"/>
            </a:pPr>
            <a:endParaRPr sz="3200" dirty="0">
              <a:sym typeface="+mn-ea"/>
            </a:endParaRPr>
          </a:p>
          <a:p>
            <a:pPr marL="457200" indent="-457200" algn="just">
              <a:buFont typeface="Wingdings" panose="05000000000000000000" charset="0"/>
              <a:buChar char="u"/>
            </a:pPr>
            <a:r>
              <a:rPr sz="3200" dirty="0">
                <a:sym typeface="+mn-ea"/>
              </a:rPr>
              <a:t>The outer surface of No. 2, 3 and 4：lead-tin bronze</a:t>
            </a:r>
            <a:endParaRPr sz="3200" dirty="0">
              <a:sym typeface="+mn-ea"/>
            </a:endParaRPr>
          </a:p>
          <a:p>
            <a:pPr marL="457200" indent="-457200" algn="just">
              <a:buFont typeface="Wingdings" panose="05000000000000000000" charset="0"/>
              <a:buChar char="u"/>
            </a:pPr>
            <a:r>
              <a:rPr lang="en-US" altLang="zh-CN" sz="3200" dirty="0">
                <a:sym typeface="+mn-ea"/>
              </a:rPr>
              <a:t>Bare off-white positions ：Cu(43～54%）、Pb（45～52%）、Sn（0.5～3%）No. 1 seat zhen,Pb（81～86%）、Cu(13～15%）、Sn&lt;0.5%.</a:t>
            </a:r>
            <a:endParaRPr lang="en-US" altLang="zh-CN" sz="3200" dirty="0">
              <a:sym typeface="+mn-ea"/>
            </a:endParaRPr>
          </a:p>
          <a:p>
            <a:pPr marL="457200" indent="-457200" algn="just">
              <a:buFont typeface="Wingdings" panose="05000000000000000000" charset="0"/>
              <a:buChar char="u"/>
            </a:pPr>
            <a:r>
              <a:rPr sz="3200" dirty="0">
                <a:sym typeface="+mn-ea"/>
              </a:rPr>
              <a:t>What is the explanation for the large amount of lead at the bottom off-white location?</a:t>
            </a:r>
            <a:endParaRPr sz="3200" dirty="0">
              <a:sym typeface="+mn-ea"/>
            </a:endParaRPr>
          </a:p>
          <a:p>
            <a:pPr marL="457200" indent="-457200" algn="just">
              <a:buFont typeface="Wingdings" panose="05000000000000000000" charset="0"/>
              <a:buChar char="u"/>
            </a:pPr>
            <a:endParaRPr lang="en-US" altLang="zh-CN" sz="3200" dirty="0"/>
          </a:p>
          <a:p>
            <a:endParaRPr lang="zh-CN" altLang="zh-CN" sz="3200" dirty="0"/>
          </a:p>
        </p:txBody>
      </p:sp>
      <p:sp>
        <p:nvSpPr>
          <p:cNvPr id="31" name="文本框 30"/>
          <p:cNvSpPr txBox="1"/>
          <p:nvPr/>
        </p:nvSpPr>
        <p:spPr>
          <a:xfrm>
            <a:off x="18137510" y="11695997"/>
            <a:ext cx="1512168" cy="1369606"/>
          </a:xfrm>
          <a:prstGeom prst="rect">
            <a:avLst/>
          </a:prstGeom>
          <a:noFill/>
        </p:spPr>
        <p:txBody>
          <a:bodyPr wrap="square" rtlCol="0">
            <a:spAutoFit/>
          </a:bodyPr>
          <a:lstStyle/>
          <a:p>
            <a:endParaRPr lang="zh-CN" altLang="en-US" dirty="0"/>
          </a:p>
        </p:txBody>
      </p:sp>
      <p:sp>
        <p:nvSpPr>
          <p:cNvPr id="37" name="圆角矩形 36"/>
          <p:cNvSpPr/>
          <p:nvPr/>
        </p:nvSpPr>
        <p:spPr>
          <a:xfrm>
            <a:off x="23374962" y="18528899"/>
            <a:ext cx="316648" cy="28098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17024467" y="23563929"/>
            <a:ext cx="248947" cy="225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6245205" y="13251815"/>
            <a:ext cx="14859635" cy="27064335"/>
          </a:xfrm>
          <a:prstGeom prst="rect">
            <a:avLst/>
          </a:prstGeom>
        </p:spPr>
        <p:txBody>
          <a:bodyPr wrap="square">
            <a:noAutofit/>
          </a:bodyPr>
          <a:lstStyle/>
          <a:p>
            <a:pPr algn="just">
              <a:buClrTx/>
              <a:buSzTx/>
              <a:buFontTx/>
            </a:pPr>
            <a:r>
              <a:rPr lang="en-US" altLang="zh-CN" sz="4400" dirty="0">
                <a:solidFill>
                  <a:srgbClr val="0070C0"/>
                </a:solidFill>
                <a:sym typeface="+mn-ea"/>
              </a:rPr>
              <a:t>2.4.XRD diffraction analysis</a:t>
            </a:r>
            <a:endParaRPr lang="en-US" altLang="zh-CN" sz="4400" dirty="0">
              <a:solidFill>
                <a:srgbClr val="0070C0"/>
              </a:solidFill>
              <a:sym typeface="+mn-ea"/>
            </a:endParaRPr>
          </a:p>
          <a:p>
            <a:pPr algn="just">
              <a:buClrTx/>
              <a:buSzTx/>
              <a:buFontTx/>
            </a:pPr>
            <a:endParaRPr lang="en-US" altLang="zh-CN" sz="4400" dirty="0">
              <a:solidFill>
                <a:srgbClr val="0070C0"/>
              </a:solidFill>
              <a:sym typeface="+mn-ea"/>
            </a:endParaRPr>
          </a:p>
          <a:p>
            <a:pPr algn="just">
              <a:buClrTx/>
              <a:buSzTx/>
              <a:buFontTx/>
            </a:pPr>
            <a:endParaRPr lang="en-US" altLang="zh-CN" sz="4400" dirty="0">
              <a:solidFill>
                <a:srgbClr val="0070C0"/>
              </a:solidFill>
              <a:sym typeface="+mn-ea"/>
            </a:endParaRPr>
          </a:p>
          <a:p>
            <a:pPr algn="just">
              <a:buClrTx/>
              <a:buSzTx/>
              <a:buFontTx/>
            </a:pPr>
            <a:endParaRPr lang="en-US" altLang="zh-CN" sz="3200" dirty="0"/>
          </a:p>
          <a:p>
            <a:pPr algn="just">
              <a:buClrTx/>
              <a:buSzTx/>
              <a:buFontTx/>
            </a:pPr>
            <a:endParaRPr lang="en-US" altLang="zh-CN" sz="3200" dirty="0"/>
          </a:p>
          <a:p>
            <a:pPr algn="just">
              <a:buClrTx/>
              <a:buSzTx/>
              <a:buFontTx/>
            </a:pPr>
            <a:endParaRPr lang="en-US" altLang="zh-CN" sz="3200" dirty="0"/>
          </a:p>
          <a:p>
            <a:pPr algn="just">
              <a:buClrTx/>
              <a:buSzTx/>
              <a:buFontTx/>
            </a:pPr>
            <a:endParaRPr lang="en-US" altLang="zh-CN" sz="3200" dirty="0"/>
          </a:p>
          <a:p>
            <a:pPr algn="just">
              <a:buClrTx/>
              <a:buSzTx/>
              <a:buFontTx/>
            </a:pPr>
            <a:endParaRPr lang="en-US" altLang="zh-CN" sz="2400" dirty="0">
              <a:sym typeface="+mn-ea"/>
            </a:endParaRPr>
          </a:p>
          <a:p>
            <a:pPr algn="just">
              <a:buClrTx/>
              <a:buSzTx/>
              <a:buFontTx/>
            </a:pPr>
            <a:r>
              <a:rPr lang="en-US" altLang="zh-CN" sz="2400" dirty="0">
                <a:sym typeface="+mn-ea"/>
              </a:rPr>
              <a:t>        Fig.6 Surface green --Cu</a:t>
            </a:r>
            <a:r>
              <a:rPr lang="en-US" altLang="zh-CN" sz="2400" baseline="-25000" dirty="0">
                <a:sym typeface="+mn-ea"/>
              </a:rPr>
              <a:t>2</a:t>
            </a:r>
            <a:r>
              <a:rPr lang="en-US" altLang="zh-CN" sz="2400" dirty="0">
                <a:sym typeface="+mn-ea"/>
              </a:rPr>
              <a:t>(OH)</a:t>
            </a:r>
            <a:r>
              <a:rPr lang="en-US" altLang="zh-CN" sz="2400" baseline="-25000" dirty="0">
                <a:sym typeface="+mn-ea"/>
              </a:rPr>
              <a:t>2</a:t>
            </a:r>
            <a:r>
              <a:rPr lang="en-US" altLang="zh-CN" sz="2400" dirty="0">
                <a:sym typeface="+mn-ea"/>
              </a:rPr>
              <a:t>CO</a:t>
            </a:r>
            <a:r>
              <a:rPr lang="en-US" altLang="zh-CN" sz="2400" baseline="-25000" dirty="0">
                <a:sym typeface="+mn-ea"/>
              </a:rPr>
              <a:t>3</a:t>
            </a:r>
            <a:r>
              <a:rPr lang="en-US" altLang="zh-CN" sz="3200" dirty="0">
                <a:sym typeface="+mn-ea"/>
              </a:rPr>
              <a:t>    </a:t>
            </a:r>
            <a:r>
              <a:rPr lang="en-US" altLang="zh-CN" sz="2400" dirty="0">
                <a:sym typeface="+mn-ea"/>
              </a:rPr>
              <a:t>Fig.7  Near white -- </a:t>
            </a:r>
            <a:r>
              <a:rPr lang="en-US" altLang="zh-CN" sz="2400" dirty="0">
                <a:sym typeface="+mn-ea"/>
              </a:rPr>
              <a:t>Cu</a:t>
            </a:r>
            <a:r>
              <a:rPr lang="en-US" altLang="zh-CN" sz="2400" baseline="-25000" dirty="0">
                <a:sym typeface="+mn-ea"/>
              </a:rPr>
              <a:t>2</a:t>
            </a:r>
            <a:r>
              <a:rPr lang="en-US" altLang="zh-CN" sz="2400" dirty="0">
                <a:sym typeface="+mn-ea"/>
              </a:rPr>
              <a:t>(OH)</a:t>
            </a:r>
            <a:r>
              <a:rPr lang="en-US" altLang="zh-CN" sz="2400" baseline="-25000" dirty="0">
                <a:sym typeface="+mn-ea"/>
              </a:rPr>
              <a:t>2</a:t>
            </a:r>
            <a:r>
              <a:rPr lang="en-US" altLang="zh-CN" sz="2400" dirty="0">
                <a:sym typeface="+mn-ea"/>
              </a:rPr>
              <a:t>CO</a:t>
            </a:r>
            <a:r>
              <a:rPr lang="en-US" altLang="zh-CN" sz="2400" baseline="-25000" dirty="0">
                <a:sym typeface="+mn-ea"/>
              </a:rPr>
              <a:t>3</a:t>
            </a:r>
            <a:r>
              <a:rPr lang="en-US" altLang="zh-CN" sz="2400" dirty="0">
                <a:sym typeface="+mn-ea"/>
              </a:rPr>
              <a:t>、PbCO</a:t>
            </a:r>
            <a:r>
              <a:rPr lang="en-US" altLang="zh-CN" sz="2400" baseline="-25000" dirty="0">
                <a:sym typeface="+mn-ea"/>
              </a:rPr>
              <a:t>3</a:t>
            </a:r>
            <a:r>
              <a:rPr lang="en-US" altLang="zh-CN" sz="2400" dirty="0">
                <a:sym typeface="+mn-ea"/>
              </a:rPr>
              <a:t>、Pb</a:t>
            </a:r>
            <a:r>
              <a:rPr lang="en-US" altLang="zh-CN" sz="2400" baseline="-25000" dirty="0">
                <a:sym typeface="+mn-ea"/>
              </a:rPr>
              <a:t>5</a:t>
            </a:r>
            <a:r>
              <a:rPr lang="en-US" altLang="zh-CN" sz="2400" dirty="0">
                <a:sym typeface="+mn-ea"/>
              </a:rPr>
              <a:t>(PO</a:t>
            </a:r>
            <a:r>
              <a:rPr lang="en-US" altLang="zh-CN" sz="2400" baseline="-25000" dirty="0">
                <a:sym typeface="+mn-ea"/>
              </a:rPr>
              <a:t>4</a:t>
            </a:r>
            <a:r>
              <a:rPr lang="en-US" altLang="zh-CN" sz="2400" dirty="0">
                <a:sym typeface="+mn-ea"/>
              </a:rPr>
              <a:t>)</a:t>
            </a:r>
            <a:r>
              <a:rPr lang="en-US" altLang="zh-CN" sz="2400" baseline="-25000" dirty="0">
                <a:sym typeface="+mn-ea"/>
              </a:rPr>
              <a:t>3</a:t>
            </a:r>
            <a:r>
              <a:rPr lang="en-US" altLang="zh-CN" sz="2400" dirty="0">
                <a:sym typeface="+mn-ea"/>
              </a:rPr>
              <a:t>Cl </a:t>
            </a:r>
            <a:endParaRPr lang="en-US" altLang="zh-CN" sz="2400" dirty="0"/>
          </a:p>
          <a:p>
            <a:r>
              <a:rPr lang="en-US" altLang="zh-CN" sz="4400" dirty="0">
                <a:solidFill>
                  <a:srgbClr val="0070C0"/>
                </a:solidFill>
                <a:sym typeface="+mn-ea"/>
              </a:rPr>
              <a:t>2.5.Raman spectrum</a:t>
            </a:r>
            <a:endParaRPr lang="en-US" altLang="zh-CN" sz="4400" dirty="0">
              <a:solidFill>
                <a:srgbClr val="0070C0"/>
              </a:solidFill>
            </a:endParaRPr>
          </a:p>
          <a:p>
            <a:endParaRPr lang="en-US" altLang="zh-CN" sz="3200" dirty="0"/>
          </a:p>
          <a:p>
            <a:endParaRPr lang="en-US" altLang="zh-CN" sz="3200" dirty="0"/>
          </a:p>
          <a:p>
            <a:endParaRPr lang="en-US" altLang="zh-CN" sz="3200" dirty="0"/>
          </a:p>
          <a:p>
            <a:endParaRPr lang="en-US" altLang="zh-CN" sz="3200" dirty="0"/>
          </a:p>
          <a:p>
            <a:endParaRPr lang="en-US" altLang="zh-CN" sz="3200" dirty="0"/>
          </a:p>
          <a:p>
            <a:endParaRPr lang="en-US" altLang="zh-CN" sz="3200" dirty="0"/>
          </a:p>
          <a:p>
            <a:endParaRPr lang="en-US" altLang="zh-CN" sz="3200" dirty="0">
              <a:sym typeface="+mn-ea"/>
            </a:endParaRPr>
          </a:p>
          <a:p>
            <a:r>
              <a:rPr lang="en-US" altLang="zh-CN" sz="3200" dirty="0">
                <a:sym typeface="+mn-ea"/>
              </a:rPr>
              <a:t> </a:t>
            </a:r>
            <a:r>
              <a:rPr lang="en-US" altLang="zh-CN" sz="2400" dirty="0">
                <a:sym typeface="+mn-ea"/>
              </a:rPr>
              <a:t>Fig.8 Fine needle picking of white powder inside--</a:t>
            </a:r>
            <a:r>
              <a:rPr lang="en-US" altLang="zh-CN" sz="2400" dirty="0">
                <a:sym typeface="+mn-ea"/>
              </a:rPr>
              <a:t>PbCO</a:t>
            </a:r>
            <a:r>
              <a:rPr lang="en-US" altLang="zh-CN" sz="2400" baseline="-25000" dirty="0">
                <a:sym typeface="+mn-ea"/>
              </a:rPr>
              <a:t>3</a:t>
            </a:r>
            <a:r>
              <a:rPr lang="en-US" altLang="zh-CN" sz="2400" dirty="0">
                <a:sym typeface="+mn-ea"/>
              </a:rPr>
              <a:t>     Fig.9 Surface Green- </a:t>
            </a:r>
            <a:r>
              <a:rPr lang="en-US" altLang="zh-CN" sz="2400" dirty="0">
                <a:sym typeface="+mn-ea"/>
              </a:rPr>
              <a:t>Cu</a:t>
            </a:r>
            <a:r>
              <a:rPr lang="en-US" altLang="zh-CN" sz="2400" baseline="-25000" dirty="0">
                <a:sym typeface="+mn-ea"/>
              </a:rPr>
              <a:t>2</a:t>
            </a:r>
            <a:r>
              <a:rPr lang="en-US" altLang="zh-CN" sz="2400" dirty="0">
                <a:sym typeface="+mn-ea"/>
              </a:rPr>
              <a:t>(OH)</a:t>
            </a:r>
            <a:r>
              <a:rPr lang="en-US" altLang="zh-CN" sz="2400" baseline="-25000" dirty="0">
                <a:sym typeface="+mn-ea"/>
              </a:rPr>
              <a:t>2</a:t>
            </a:r>
            <a:r>
              <a:rPr lang="en-US" altLang="zh-CN" sz="2400" dirty="0">
                <a:sym typeface="+mn-ea"/>
              </a:rPr>
              <a:t>CO</a:t>
            </a:r>
            <a:r>
              <a:rPr lang="en-US" altLang="zh-CN" sz="2400" baseline="-25000" dirty="0">
                <a:sym typeface="+mn-ea"/>
              </a:rPr>
              <a:t>3</a:t>
            </a:r>
            <a:endParaRPr lang="en-US" altLang="zh-CN" sz="2400" dirty="0"/>
          </a:p>
          <a:p>
            <a:pPr indent="0">
              <a:buFont typeface="Arial" panose="020B0604020202020204" pitchFamily="34" charset="0"/>
              <a:buNone/>
            </a:pPr>
            <a:r>
              <a:rPr lang="en-US" altLang="zh-CN" sz="5400" dirty="0" smtClean="0">
                <a:solidFill>
                  <a:srgbClr val="0070C0"/>
                </a:solidFill>
                <a:sym typeface="+mn-ea"/>
              </a:rPr>
              <a:t>3.preliminary summary</a:t>
            </a:r>
            <a:endParaRPr lang="en-US" altLang="zh-CN" sz="5400" dirty="0" smtClean="0">
              <a:solidFill>
                <a:srgbClr val="0070C0"/>
              </a:solidFill>
              <a:sym typeface="+mn-ea"/>
            </a:endParaRPr>
          </a:p>
          <a:p>
            <a:pPr marL="457200" indent="-457200">
              <a:buFont typeface="Arial" panose="020B0604020202020204" pitchFamily="34" charset="0"/>
              <a:buChar char="•"/>
            </a:pPr>
            <a:r>
              <a:rPr sz="3200">
                <a:sym typeface="+mn-ea"/>
              </a:rPr>
              <a:t>According to PXRF, X-ray detector, XRD and raman spectra analysis,Xizhen is solid lead on the inside and lead-tin-bronze on the surface.Therefore, the seat of the zhen for the lead-tin bronze frog-shaped shell, the inner belly of the lead-filled composite artifacts. 2, 3, and 4 have remnants of bronze exterior troglodyte shells, while Xizhen 1 is almost lead.</a:t>
            </a:r>
            <a:endParaRPr sz="3200">
              <a:sym typeface="+mn-ea"/>
            </a:endParaRPr>
          </a:p>
          <a:p>
            <a:pPr algn="l">
              <a:buClrTx/>
              <a:buSzTx/>
              <a:buFont typeface="Arial" panose="020B0604020202020204" pitchFamily="34" charset="0"/>
            </a:pPr>
            <a:r>
              <a:rPr lang="en-US" altLang="zh-CN" sz="5400" dirty="0" smtClean="0">
                <a:solidFill>
                  <a:srgbClr val="0070C0"/>
                </a:solidFill>
                <a:sym typeface="+mn-ea"/>
              </a:rPr>
              <a:t>4.Discussion</a:t>
            </a:r>
            <a:endParaRPr lang="en-US" altLang="zh-CN" sz="5400" dirty="0" smtClean="0">
              <a:solidFill>
                <a:srgbClr val="0070C0"/>
              </a:solidFill>
              <a:sym typeface="+mn-ea"/>
            </a:endParaRPr>
          </a:p>
          <a:p>
            <a:pPr algn="just">
              <a:buClrTx/>
              <a:buSzTx/>
              <a:buFontTx/>
            </a:pPr>
            <a:r>
              <a:rPr lang="en-US" altLang="zh-CN" sz="3200" dirty="0">
                <a:solidFill>
                  <a:srgbClr val="0070C0"/>
                </a:solidFill>
                <a:sym typeface="+mn-ea"/>
              </a:rPr>
              <a:t>4.1.Relationship between lead content and Xizhen weight</a:t>
            </a:r>
            <a:endParaRPr lang="en-US" altLang="zh-CN" sz="3200" dirty="0">
              <a:solidFill>
                <a:srgbClr val="0070C0"/>
              </a:solidFill>
              <a:sym typeface="+mn-ea"/>
            </a:endParaRPr>
          </a:p>
          <a:p>
            <a:pPr marL="457200" indent="-457200">
              <a:buFont typeface="Arial" panose="020B0604020202020204" pitchFamily="34" charset="0"/>
              <a:buChar char="•"/>
            </a:pPr>
            <a:r>
              <a:rPr lang="en-US" sz="3200" dirty="0">
                <a:sym typeface="+mn-ea"/>
              </a:rPr>
              <a:t>M</a:t>
            </a:r>
            <a:r>
              <a:rPr sz="3200" dirty="0">
                <a:sym typeface="+mn-ea"/>
              </a:rPr>
              <a:t>aterial is the main factor affecting its weight</a:t>
            </a:r>
            <a:r>
              <a:rPr lang="en-US" sz="3200" dirty="0">
                <a:sym typeface="+mn-ea"/>
              </a:rPr>
              <a:t>.</a:t>
            </a:r>
            <a:r>
              <a:rPr lang="en-US" altLang="zh-CN" sz="3200" dirty="0">
                <a:sym typeface="+mn-ea"/>
              </a:rPr>
              <a:t>ancient Xizhen are generally weighing about 300-1500g.However, that the weight of this  was less than 300g（m1≈189.7g、m2≈218.9g、m3≈184.4g、m4≈218.6g）.</a:t>
            </a:r>
            <a:endParaRPr lang="en-US" altLang="zh-CN" sz="3200" dirty="0">
              <a:sym typeface="+mn-ea"/>
            </a:endParaRPr>
          </a:p>
          <a:p>
            <a:pPr marL="457200" indent="-457200">
              <a:buFont typeface="Arial" panose="020B0604020202020204" pitchFamily="34" charset="0"/>
              <a:buChar char="•"/>
            </a:pPr>
            <a:r>
              <a:rPr lang="en-US" altLang="zh-CN" sz="3200" dirty="0">
                <a:sym typeface="+mn-ea"/>
              </a:rPr>
              <a:t>The drainage method measures the frog shaped volume :v1=44ml、v2=49ml、v3=46ml、v4=52ml.Assuming full lead, m =ρv→m1≈497.2g、m2≈553.7g、m3≈519.8g、m4≈587.6g，It can achieve better pressing standards.</a:t>
            </a:r>
            <a:endParaRPr lang="en-US" altLang="zh-CN" sz="3200" dirty="0">
              <a:sym typeface="+mn-ea"/>
            </a:endParaRPr>
          </a:p>
          <a:p>
            <a:pPr marL="457200" indent="-457200">
              <a:buFont typeface="Wingdings" panose="05000000000000000000" charset="0"/>
              <a:buChar char="u"/>
            </a:pPr>
            <a:r>
              <a:rPr sz="3200" dirty="0">
                <a:sym typeface="+mn-ea"/>
              </a:rPr>
              <a:t>Based on the mass difference △m≤90.4 between m1 and m2, m3, and m4, inferred that the bronze frog shell is a thin-walled bronze component.</a:t>
            </a:r>
            <a:endParaRPr sz="3200" dirty="0">
              <a:sym typeface="+mn-ea"/>
            </a:endParaRPr>
          </a:p>
          <a:p>
            <a:pPr algn="just">
              <a:buClrTx/>
              <a:buSzTx/>
              <a:buFontTx/>
            </a:pPr>
            <a:r>
              <a:rPr lang="en-US" altLang="zh-CN" sz="3200" dirty="0">
                <a:solidFill>
                  <a:srgbClr val="0070C0"/>
                </a:solidFill>
                <a:sym typeface="+mn-ea"/>
              </a:rPr>
              <a:t>4.2.Fun</a:t>
            </a:r>
            <a:r>
              <a:rPr lang="en-US" altLang="zh-CN" sz="3200" dirty="0">
                <a:solidFill>
                  <a:srgbClr val="0070C0"/>
                </a:solidFill>
                <a:sym typeface="+mn-ea"/>
              </a:rPr>
              <a:t>ctions and connotations of copper system frog shells</a:t>
            </a:r>
            <a:endParaRPr lang="en-US" altLang="zh-CN" sz="3200" dirty="0">
              <a:solidFill>
                <a:srgbClr val="0070C0"/>
              </a:solidFill>
              <a:sym typeface="+mn-ea"/>
            </a:endParaRPr>
          </a:p>
          <a:p>
            <a:pPr marL="457200" indent="-457200" algn="just">
              <a:buClrTx/>
              <a:buSzTx/>
              <a:buFont typeface="Arial" panose="020B0604020202020204" pitchFamily="34" charset="0"/>
              <a:buChar char="•"/>
            </a:pPr>
            <a:r>
              <a:rPr lang="en-US" altLang="zh-CN" sz="3200" dirty="0">
                <a:sym typeface="+mn-ea"/>
              </a:rPr>
              <a:t>Lead Zhen surface copper cladding, can enhance corrosion resistance, but also save copper, and have a“gold-like”artistic beauty and status enhancement.Lead has a higher density than copper, making it more beneficial for pressing mats.combined use the two materials reflect the ancient people's knowledge of the alloy composition and the technology, By combining with the frog shaped , it achieves a perfect unity of artistic beauty and practical functions.</a:t>
            </a:r>
            <a:endParaRPr lang="en-US" altLang="zh-CN" sz="3200" dirty="0">
              <a:sym typeface="+mn-ea"/>
            </a:endParaRPr>
          </a:p>
          <a:p>
            <a:pPr marL="457200" indent="-457200" algn="just">
              <a:buClrTx/>
              <a:buSzTx/>
              <a:buFont typeface="Arial" panose="020B0604020202020204" pitchFamily="34" charset="0"/>
              <a:buChar char="•"/>
            </a:pPr>
            <a:r>
              <a:rPr lang="en-US" altLang="zh-CN" sz="3200" dirty="0">
                <a:solidFill>
                  <a:srgbClr val="0070C0"/>
                </a:solidFill>
                <a:sym typeface="+mn-ea"/>
              </a:rPr>
              <a:t>4.3.</a:t>
            </a:r>
            <a:r>
              <a:rPr lang="en-US" altLang="zh-CN" sz="3200" dirty="0">
                <a:solidFill>
                  <a:srgbClr val="0070C0"/>
                </a:solidFill>
              </a:rPr>
              <a:t>How to Combine Lead and Bronze</a:t>
            </a:r>
            <a:endParaRPr lang="en-US" altLang="zh-CN" sz="3200" dirty="0">
              <a:solidFill>
                <a:srgbClr val="0070C0"/>
              </a:solidFill>
            </a:endParaRPr>
          </a:p>
          <a:p>
            <a:pPr marL="457200" indent="-457200" algn="just">
              <a:buClrTx/>
              <a:buSzTx/>
              <a:buFont typeface="Arial" panose="020B0604020202020204" pitchFamily="34" charset="0"/>
              <a:buChar char="•"/>
            </a:pPr>
            <a:r>
              <a:rPr lang="en-US" altLang="zh-CN" sz="3200" dirty="0"/>
              <a:t>4 pieces of the same size and shape are mostly cast in the same mold. </a:t>
            </a:r>
            <a:endParaRPr lang="en-US" altLang="zh-CN" sz="3200" dirty="0"/>
          </a:p>
          <a:p>
            <a:pPr marL="457200" indent="-457200" algn="just">
              <a:buClrTx/>
              <a:buSzTx/>
              <a:buFont typeface="Arial" panose="020B0604020202020204" pitchFamily="34" charset="0"/>
              <a:buChar char="•"/>
            </a:pPr>
            <a:r>
              <a:rPr lang="en-US" altLang="zh-CN" sz="3200" dirty="0"/>
              <a:t>It is possible : ①The lead frog is cast firstly, the copper skin is attached to its surface for its beauty, and forge it according to its shape. ②Bronze forged frog shell firstly, then filled with lead.   Forged the copper skin into a frog shaped shell，cast lead liquid at the bottom. </a:t>
            </a:r>
            <a:endParaRPr lang="en-US" altLang="zh-CN" sz="3200" dirty="0"/>
          </a:p>
          <a:p>
            <a:pPr marL="457200" indent="-457200" algn="just">
              <a:buClrTx/>
              <a:buSzTx/>
              <a:buFont typeface="Arial" panose="020B0604020202020204" pitchFamily="34" charset="0"/>
              <a:buChar char="•"/>
            </a:pPr>
            <a:r>
              <a:rPr lang="en-US" altLang="zh-CN" sz="3200" dirty="0"/>
              <a:t>Due to seriously corrosion in Xizhen, many technological processes cannot be clearly understood and need further exploration.</a:t>
            </a:r>
            <a:endParaRPr lang="en-US" altLang="zh-CN" sz="3200" dirty="0"/>
          </a:p>
        </p:txBody>
      </p:sp>
      <p:pic>
        <p:nvPicPr>
          <p:cNvPr id="10" name="图片 9" descr="32040001-15728-D-1"/>
          <p:cNvPicPr>
            <a:picLocks noChangeAspect="1"/>
          </p:cNvPicPr>
          <p:nvPr/>
        </p:nvPicPr>
        <p:blipFill>
          <a:blip r:embed="rId1"/>
          <a:srcRect t="12862" b="9064"/>
          <a:stretch>
            <a:fillRect/>
          </a:stretch>
        </p:blipFill>
        <p:spPr>
          <a:xfrm>
            <a:off x="1719580" y="16777970"/>
            <a:ext cx="12494789" cy="6480000"/>
          </a:xfrm>
          <a:prstGeom prst="rect">
            <a:avLst/>
          </a:prstGeom>
        </p:spPr>
      </p:pic>
      <p:pic>
        <p:nvPicPr>
          <p:cNvPr id="12" name="图片 11" descr="蛙形席镇-4号-9"/>
          <p:cNvPicPr>
            <a:picLocks noChangeAspect="1"/>
          </p:cNvPicPr>
          <p:nvPr/>
        </p:nvPicPr>
        <p:blipFill>
          <a:blip r:embed="rId2"/>
          <a:stretch>
            <a:fillRect/>
          </a:stretch>
        </p:blipFill>
        <p:spPr>
          <a:xfrm>
            <a:off x="10144125" y="25778460"/>
            <a:ext cx="4864701" cy="3240000"/>
          </a:xfrm>
          <a:prstGeom prst="rect">
            <a:avLst/>
          </a:prstGeom>
        </p:spPr>
      </p:pic>
      <p:pic>
        <p:nvPicPr>
          <p:cNvPr id="17" name="图片 16" descr="15728-3-5-4"/>
          <p:cNvPicPr>
            <a:picLocks noChangeAspect="1"/>
          </p:cNvPicPr>
          <p:nvPr/>
        </p:nvPicPr>
        <p:blipFill>
          <a:blip r:embed="rId3"/>
          <a:stretch>
            <a:fillRect/>
          </a:stretch>
        </p:blipFill>
        <p:spPr>
          <a:xfrm>
            <a:off x="5632450" y="25704800"/>
            <a:ext cx="4320000" cy="3240000"/>
          </a:xfrm>
          <a:prstGeom prst="rect">
            <a:avLst/>
          </a:prstGeom>
        </p:spPr>
      </p:pic>
      <p:pic>
        <p:nvPicPr>
          <p:cNvPr id="11" name="图片 10"/>
          <p:cNvPicPr>
            <a:picLocks noChangeAspect="1"/>
          </p:cNvPicPr>
          <p:nvPr>
            <p:custDataLst>
              <p:tags r:id="rId4"/>
            </p:custDataLst>
          </p:nvPr>
        </p:nvPicPr>
        <p:blipFill>
          <a:blip r:embed="rId5"/>
          <a:srcRect/>
          <a:stretch>
            <a:fillRect/>
          </a:stretch>
        </p:blipFill>
        <p:spPr>
          <a:xfrm>
            <a:off x="63500" y="72390"/>
            <a:ext cx="3110230" cy="3110230"/>
          </a:xfrm>
          <a:prstGeom prst="rect">
            <a:avLst/>
          </a:prstGeom>
          <a:effectLst>
            <a:innerShdw blurRad="63500" dist="50800" dir="13500000">
              <a:prstClr val="black">
                <a:alpha val="50000"/>
              </a:prstClr>
            </a:innerShdw>
          </a:effectLst>
        </p:spPr>
      </p:pic>
      <p:pic>
        <p:nvPicPr>
          <p:cNvPr id="16" name="图片 5" descr="15728-3-5hs-6"/>
          <p:cNvPicPr>
            <a:picLocks noChangeAspect="1"/>
          </p:cNvPicPr>
          <p:nvPr>
            <p:custDataLst>
              <p:tags r:id="rId6"/>
            </p:custDataLst>
          </p:nvPr>
        </p:nvPicPr>
        <p:blipFill>
          <a:blip r:embed="rId7"/>
          <a:stretch>
            <a:fillRect/>
          </a:stretch>
        </p:blipFill>
        <p:spPr>
          <a:xfrm>
            <a:off x="1332230" y="25701942"/>
            <a:ext cx="4320000" cy="3240000"/>
          </a:xfrm>
          <a:prstGeom prst="rect">
            <a:avLst/>
          </a:prstGeom>
        </p:spPr>
      </p:pic>
      <p:pic>
        <p:nvPicPr>
          <p:cNvPr id="18" name="图片 1"/>
          <p:cNvPicPr>
            <a:picLocks noChangeAspect="1"/>
          </p:cNvPicPr>
          <p:nvPr>
            <p:custDataLst>
              <p:tags r:id="rId8"/>
            </p:custDataLst>
          </p:nvPr>
        </p:nvPicPr>
        <p:blipFill>
          <a:blip r:embed="rId9"/>
          <a:stretch>
            <a:fillRect/>
          </a:stretch>
        </p:blipFill>
        <p:spPr>
          <a:xfrm>
            <a:off x="17055783" y="13976667"/>
            <a:ext cx="6020634" cy="3600000"/>
          </a:xfrm>
          <a:prstGeom prst="rect">
            <a:avLst/>
          </a:prstGeom>
          <a:noFill/>
          <a:ln>
            <a:noFill/>
          </a:ln>
        </p:spPr>
      </p:pic>
      <p:pic>
        <p:nvPicPr>
          <p:cNvPr id="19" name="图片 2"/>
          <p:cNvPicPr>
            <a:picLocks noChangeAspect="1"/>
          </p:cNvPicPr>
          <p:nvPr>
            <p:custDataLst>
              <p:tags r:id="rId10"/>
            </p:custDataLst>
          </p:nvPr>
        </p:nvPicPr>
        <p:blipFill>
          <a:blip r:embed="rId11"/>
          <a:stretch>
            <a:fillRect/>
          </a:stretch>
        </p:blipFill>
        <p:spPr>
          <a:xfrm>
            <a:off x="24040465" y="13976667"/>
            <a:ext cx="6050795" cy="3600000"/>
          </a:xfrm>
          <a:prstGeom prst="rect">
            <a:avLst/>
          </a:prstGeom>
          <a:noFill/>
          <a:ln>
            <a:noFill/>
          </a:ln>
        </p:spPr>
      </p:pic>
      <p:pic>
        <p:nvPicPr>
          <p:cNvPr id="20" name="图片 4"/>
          <p:cNvPicPr>
            <a:picLocks noChangeAspect="1"/>
          </p:cNvPicPr>
          <p:nvPr>
            <p:custDataLst>
              <p:tags r:id="rId12"/>
            </p:custDataLst>
          </p:nvPr>
        </p:nvPicPr>
        <p:blipFill>
          <a:blip r:embed="rId13"/>
          <a:stretch>
            <a:fillRect/>
          </a:stretch>
        </p:blipFill>
        <p:spPr>
          <a:xfrm>
            <a:off x="23753445" y="18697575"/>
            <a:ext cx="7265753" cy="3600000"/>
          </a:xfrm>
          <a:prstGeom prst="rect">
            <a:avLst/>
          </a:prstGeom>
          <a:noFill/>
          <a:ln>
            <a:noFill/>
          </a:ln>
        </p:spPr>
      </p:pic>
      <p:pic>
        <p:nvPicPr>
          <p:cNvPr id="23" name="图片 3"/>
          <p:cNvPicPr>
            <a:picLocks noChangeAspect="1"/>
          </p:cNvPicPr>
          <p:nvPr>
            <p:custDataLst>
              <p:tags r:id="rId14"/>
            </p:custDataLst>
          </p:nvPr>
        </p:nvPicPr>
        <p:blipFill>
          <a:blip r:embed="rId15"/>
          <a:stretch>
            <a:fillRect/>
          </a:stretch>
        </p:blipFill>
        <p:spPr>
          <a:xfrm>
            <a:off x="16408718" y="18705512"/>
            <a:ext cx="7190981" cy="3600000"/>
          </a:xfrm>
          <a:prstGeom prst="rect">
            <a:avLst/>
          </a:prstGeom>
          <a:noFill/>
          <a:ln>
            <a:noFill/>
          </a:ln>
        </p:spPr>
      </p:pic>
      <p:graphicFrame>
        <p:nvGraphicFramePr>
          <p:cNvPr id="41" name="表格 40"/>
          <p:cNvGraphicFramePr>
            <a:graphicFrameLocks noGrp="1"/>
          </p:cNvGraphicFramePr>
          <p:nvPr>
            <p:custDataLst>
              <p:tags r:id="rId16"/>
            </p:custDataLst>
          </p:nvPr>
        </p:nvGraphicFramePr>
        <p:xfrm>
          <a:off x="1287780" y="35498405"/>
          <a:ext cx="14204315" cy="2016760"/>
        </p:xfrm>
        <a:graphic>
          <a:graphicData uri="http://schemas.openxmlformats.org/drawingml/2006/table">
            <a:tbl>
              <a:tblPr firstRow="1" firstCol="1" bandRow="1"/>
              <a:tblGrid>
                <a:gridCol w="4946650"/>
                <a:gridCol w="2919095"/>
                <a:gridCol w="3035300"/>
                <a:gridCol w="3303270"/>
              </a:tblGrid>
              <a:tr h="553085">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No./</a:t>
                      </a:r>
                      <a:r>
                        <a:rPr lang="en-US" sz="2800" b="1">
                          <a:solidFill>
                            <a:srgbClr val="000000"/>
                          </a:solidFill>
                          <a:latin typeface="Times New Roman" panose="02020603050405020304" pitchFamily="18" charset="0"/>
                          <a:cs typeface="Times New Roman" panose="02020603050405020304" pitchFamily="18" charset="0"/>
                        </a:rPr>
                        <a:t> element</a:t>
                      </a:r>
                      <a:endParaRPr lang="en-US" alt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b" anchorCtr="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Cu</a:t>
                      </a:r>
                      <a:endParaRPr lang="en-US" alt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b" anchorCtr="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Pb</a:t>
                      </a:r>
                      <a:endParaRPr lang="en-US" alt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b" anchorCtr="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Sn</a:t>
                      </a:r>
                      <a:endParaRPr lang="en-US" alt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b" anchorCtr="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720">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No.2、3、4top green</a:t>
                      </a:r>
                      <a:endParaRPr lang="en-US" alt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b" anchorCtr="0">
                    <a:lnL>
                      <a:noFill/>
                    </a:lnL>
                    <a:lnR>
                      <a:noFill/>
                    </a:lnR>
                    <a:lnT w="12700" cap="flat" cmpd="sng" algn="ctr">
                      <a:solidFill>
                        <a:srgbClr val="000000"/>
                      </a:solidFill>
                      <a:prstDash val="solid"/>
                      <a:round/>
                      <a:headEnd type="none" w="med" len="med"/>
                      <a:tailEnd type="none" w="med" len="med"/>
                    </a:lnT>
                    <a:lnB>
                      <a:noFill/>
                    </a:lnB>
                  </a:tcPr>
                </a:tc>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51-78</a:t>
                      </a:r>
                      <a:endParaRPr lang="en-US" alt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b" anchorCtr="0">
                    <a:lnL>
                      <a:noFill/>
                    </a:lnL>
                    <a:lnR>
                      <a:noFill/>
                    </a:lnR>
                    <a:lnT w="12700" cap="flat" cmpd="sng" algn="ctr">
                      <a:solidFill>
                        <a:srgbClr val="000000"/>
                      </a:solidFill>
                      <a:prstDash val="solid"/>
                      <a:round/>
                      <a:headEnd type="none" w="med" len="med"/>
                      <a:tailEnd type="none" w="med" len="med"/>
                    </a:lnT>
                    <a:lnB>
                      <a:noFill/>
                    </a:lnB>
                  </a:tcPr>
                </a:tc>
                <a:tc>
                  <a:txBody>
                    <a:bodyPr/>
                    <a:p>
                      <a:pPr indent="0">
                        <a:buNone/>
                      </a:pPr>
                      <a:r>
                        <a:rPr lang="en-US" sz="2800" b="0">
                          <a:solidFill>
                            <a:srgbClr val="FF0000"/>
                          </a:solidFill>
                          <a:latin typeface="Times New Roman" panose="02020603050405020304" pitchFamily="18" charset="0"/>
                          <a:cs typeface="Times New Roman" panose="02020603050405020304" pitchFamily="18" charset="0"/>
                        </a:rPr>
                        <a:t>11-27</a:t>
                      </a:r>
                      <a:endParaRPr lang="en-US" altLang="en-US" sz="2800" b="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b" anchorCtr="0">
                    <a:lnL>
                      <a:noFill/>
                    </a:lnL>
                    <a:lnR>
                      <a:noFill/>
                    </a:lnR>
                    <a:lnT w="12700" cap="flat" cmpd="sng" algn="ctr">
                      <a:solidFill>
                        <a:srgbClr val="000000"/>
                      </a:solidFill>
                      <a:prstDash val="solid"/>
                      <a:round/>
                      <a:headEnd type="none" w="med" len="med"/>
                      <a:tailEnd type="none" w="med" len="med"/>
                    </a:lnT>
                    <a:lnB>
                      <a:noFill/>
                    </a:lnB>
                  </a:tcPr>
                </a:tc>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6-24</a:t>
                      </a:r>
                      <a:endParaRPr lang="en-US" alt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b" anchorCtr="0">
                    <a:lnL>
                      <a:noFill/>
                    </a:lnL>
                    <a:lnR>
                      <a:noFill/>
                    </a:lnR>
                    <a:lnT w="12700" cap="flat" cmpd="sng" algn="ctr">
                      <a:solidFill>
                        <a:srgbClr val="000000"/>
                      </a:solidFill>
                      <a:prstDash val="solid"/>
                      <a:round/>
                      <a:headEnd type="none" w="med" len="med"/>
                      <a:tailEnd type="none" w="med" len="med"/>
                    </a:lnT>
                    <a:lnB>
                      <a:noFill/>
                    </a:lnB>
                  </a:tcPr>
                </a:tc>
              </a:tr>
              <a:tr h="483870">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No.2、3、4Bare off-white </a:t>
                      </a:r>
                      <a:endParaRPr lang="en-US" alt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b" anchorCtr="0">
                    <a:lnL>
                      <a:noFill/>
                    </a:lnL>
                    <a:lnR>
                      <a:noFill/>
                    </a:lnR>
                    <a:lnT>
                      <a:noFill/>
                    </a:lnT>
                    <a:lnB>
                      <a:noFill/>
                    </a:lnB>
                    <a:lnTlToBr>
                      <a:noFill/>
                    </a:lnTlToBr>
                    <a:lnBlToTr>
                      <a:noFill/>
                    </a:lnBlToTr>
                  </a:tcPr>
                </a:tc>
                <a:tc>
                  <a:txBody>
                    <a:bodyPr/>
                    <a:p>
                      <a:pPr indent="0">
                        <a:buNone/>
                      </a:pPr>
                      <a:r>
                        <a:rPr lang="en-US" sz="2800" b="0">
                          <a:solidFill>
                            <a:srgbClr val="000000"/>
                          </a:solidFill>
                          <a:latin typeface="Calibri" panose="020F0502020204030204" charset="0"/>
                          <a:cs typeface="Calibri" panose="020F0502020204030204" charset="0"/>
                        </a:rPr>
                        <a:t>43-54</a:t>
                      </a:r>
                      <a:endParaRPr lang="en-US" altLang="en-US" sz="28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b" anchorCtr="0">
                    <a:lnL>
                      <a:noFill/>
                    </a:lnL>
                    <a:lnR>
                      <a:noFill/>
                    </a:lnR>
                    <a:lnT>
                      <a:noFill/>
                    </a:lnT>
                    <a:lnB>
                      <a:noFill/>
                    </a:lnB>
                    <a:lnTlToBr>
                      <a:noFill/>
                    </a:lnTlToBr>
                    <a:lnBlToTr>
                      <a:noFill/>
                    </a:lnBlToTr>
                  </a:tcPr>
                </a:tc>
                <a:tc>
                  <a:txBody>
                    <a:bodyPr/>
                    <a:p>
                      <a:pPr indent="0">
                        <a:buNone/>
                      </a:pPr>
                      <a:r>
                        <a:rPr lang="en-US" sz="2800" b="0">
                          <a:solidFill>
                            <a:srgbClr val="FF0000"/>
                          </a:solidFill>
                          <a:latin typeface="Times New Roman" panose="02020603050405020304" pitchFamily="18" charset="0"/>
                          <a:cs typeface="Times New Roman" panose="02020603050405020304" pitchFamily="18" charset="0"/>
                        </a:rPr>
                        <a:t>45-52</a:t>
                      </a:r>
                      <a:endParaRPr lang="en-US" altLang="en-US" sz="2800" b="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b" anchorCtr="0">
                    <a:lnL>
                      <a:noFill/>
                    </a:lnL>
                    <a:lnR>
                      <a:noFill/>
                    </a:lnR>
                    <a:lnT>
                      <a:noFill/>
                    </a:lnT>
                    <a:lnB>
                      <a:noFill/>
                    </a:lnB>
                    <a:lnTlToBr>
                      <a:noFill/>
                    </a:lnTlToBr>
                    <a:lnBlToTr>
                      <a:noFill/>
                    </a:lnBlToTr>
                  </a:tcPr>
                </a:tc>
                <a:tc>
                  <a:txBody>
                    <a:bodyPr/>
                    <a:p>
                      <a:pPr indent="0">
                        <a:buNone/>
                      </a:pPr>
                      <a:r>
                        <a:rPr lang="en-US" sz="2800" b="0">
                          <a:solidFill>
                            <a:srgbClr val="000000"/>
                          </a:solidFill>
                          <a:latin typeface="Times New Roman" panose="02020603050405020304" pitchFamily="18" charset="0"/>
                          <a:cs typeface="Times New Roman" panose="02020603050405020304" pitchFamily="18" charset="0"/>
                        </a:rPr>
                        <a:t>0.5-3</a:t>
                      </a:r>
                      <a:endParaRPr lang="en-US" altLang="en-US" sz="2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b" anchorCtr="0">
                    <a:lnL>
                      <a:noFill/>
                    </a:lnL>
                    <a:lnR>
                      <a:noFill/>
                    </a:lnR>
                    <a:lnT>
                      <a:noFill/>
                    </a:lnT>
                    <a:lnB>
                      <a:noFill/>
                    </a:lnB>
                    <a:lnTlToBr>
                      <a:noFill/>
                    </a:lnTlToBr>
                    <a:lnBlToTr>
                      <a:noFill/>
                    </a:lnBlToTr>
                  </a:tcPr>
                </a:tc>
              </a:tr>
              <a:tr h="553085">
                <a:tc>
                  <a:txBody>
                    <a:bodyPr/>
                    <a:p>
                      <a:pPr indent="0">
                        <a:buNone/>
                      </a:pPr>
                      <a:r>
                        <a:rPr lang="en-US" sz="2800" b="0">
                          <a:solidFill>
                            <a:srgbClr val="000000"/>
                          </a:solidFill>
                          <a:latin typeface="Calibri" panose="020F0502020204030204" charset="0"/>
                          <a:cs typeface="Calibri" panose="020F0502020204030204" charset="0"/>
                        </a:rPr>
                        <a:t>No.1</a:t>
                      </a:r>
                      <a:endParaRPr lang="en-US" altLang="en-US" sz="28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b" anchorCtr="0">
                    <a:lnL>
                      <a:noFill/>
                    </a:lnL>
                    <a:lnR>
                      <a:noFill/>
                    </a:lnR>
                    <a:lnT>
                      <a:noFill/>
                    </a:lnT>
                    <a:lnB w="19050" cap="flat" cmpd="sng" algn="ctr">
                      <a:solidFill>
                        <a:srgbClr val="000000"/>
                      </a:solidFill>
                      <a:prstDash val="solid"/>
                      <a:round/>
                      <a:headEnd type="none" w="med" len="med"/>
                      <a:tailEnd type="none" w="med" len="med"/>
                    </a:lnB>
                  </a:tcPr>
                </a:tc>
                <a:tc>
                  <a:txBody>
                    <a:bodyPr/>
                    <a:p>
                      <a:pPr indent="0">
                        <a:buNone/>
                      </a:pPr>
                      <a:r>
                        <a:rPr lang="en-US" sz="2800" b="0">
                          <a:solidFill>
                            <a:srgbClr val="000000"/>
                          </a:solidFill>
                          <a:latin typeface="Calibri" panose="020F0502020204030204" charset="0"/>
                          <a:cs typeface="Calibri" panose="020F0502020204030204" charset="0"/>
                        </a:rPr>
                        <a:t>13-15</a:t>
                      </a:r>
                      <a:endParaRPr lang="en-US" altLang="en-US" sz="28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b" anchorCtr="0">
                    <a:lnL>
                      <a:noFill/>
                    </a:lnL>
                    <a:lnR>
                      <a:noFill/>
                    </a:lnR>
                    <a:lnT>
                      <a:noFill/>
                    </a:lnT>
                    <a:lnB w="19050" cap="flat" cmpd="sng" algn="ctr">
                      <a:solidFill>
                        <a:srgbClr val="000000"/>
                      </a:solidFill>
                      <a:prstDash val="solid"/>
                      <a:round/>
                      <a:headEnd type="none" w="med" len="med"/>
                      <a:tailEnd type="none" w="med" len="med"/>
                    </a:lnB>
                  </a:tcPr>
                </a:tc>
                <a:tc>
                  <a:txBody>
                    <a:bodyPr/>
                    <a:p>
                      <a:pPr indent="0">
                        <a:buNone/>
                      </a:pPr>
                      <a:r>
                        <a:rPr lang="en-US" sz="2800" b="0">
                          <a:solidFill>
                            <a:srgbClr val="FF0000"/>
                          </a:solidFill>
                          <a:latin typeface="Calibri" panose="020F0502020204030204" charset="0"/>
                          <a:cs typeface="Calibri" panose="020F0502020204030204" charset="0"/>
                        </a:rPr>
                        <a:t>81-86</a:t>
                      </a:r>
                      <a:endParaRPr lang="en-US" altLang="en-US" sz="2800" b="0">
                        <a:solidFill>
                          <a:srgbClr val="FF0000"/>
                        </a:solidFill>
                        <a:latin typeface="Calibri" panose="020F0502020204030204" charset="0"/>
                        <a:ea typeface="Calibri" panose="020F0502020204030204" charset="0"/>
                        <a:cs typeface="Calibri" panose="020F0502020204030204" charset="0"/>
                      </a:endParaRPr>
                    </a:p>
                  </a:txBody>
                  <a:tcPr marL="68580" marR="68580" marT="0" marB="0" vert="horz" anchor="b" anchorCtr="0">
                    <a:lnL>
                      <a:noFill/>
                    </a:lnL>
                    <a:lnR>
                      <a:noFill/>
                    </a:lnR>
                    <a:lnT>
                      <a:noFill/>
                    </a:lnT>
                    <a:lnB w="19050" cap="flat" cmpd="sng" algn="ctr">
                      <a:solidFill>
                        <a:srgbClr val="000000"/>
                      </a:solidFill>
                      <a:prstDash val="solid"/>
                      <a:round/>
                      <a:headEnd type="none" w="med" len="med"/>
                      <a:tailEnd type="none" w="med" len="med"/>
                    </a:lnB>
                  </a:tcPr>
                </a:tc>
                <a:tc>
                  <a:txBody>
                    <a:bodyPr/>
                    <a:p>
                      <a:pPr indent="0">
                        <a:buNone/>
                      </a:pPr>
                      <a:r>
                        <a:rPr lang="en-US" sz="2800" b="0">
                          <a:solidFill>
                            <a:srgbClr val="000000"/>
                          </a:solidFill>
                          <a:latin typeface="Calibri" panose="020F0502020204030204" charset="0"/>
                          <a:cs typeface="Calibri" panose="020F0502020204030204" charset="0"/>
                        </a:rPr>
                        <a:t>0-0.4</a:t>
                      </a:r>
                      <a:endParaRPr lang="en-US" altLang="en-US" sz="2800" b="0">
                        <a:solidFill>
                          <a:srgbClr val="000000"/>
                        </a:solidFill>
                        <a:latin typeface="Calibri" panose="020F0502020204030204" charset="0"/>
                        <a:ea typeface="Calibri" panose="020F0502020204030204" charset="0"/>
                        <a:cs typeface="Calibri" panose="020F0502020204030204" charset="0"/>
                      </a:endParaRPr>
                    </a:p>
                  </a:txBody>
                  <a:tcPr marL="68580" marR="68580" marT="0" marB="0" vert="horz" anchor="b" anchorCtr="0">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15" name="文本框 24"/>
          <p:cNvSpPr txBox="1">
            <a:spLocks noChangeArrowheads="1"/>
          </p:cNvSpPr>
          <p:nvPr>
            <p:custDataLst>
              <p:tags r:id="rId17"/>
            </p:custDataLst>
          </p:nvPr>
        </p:nvSpPr>
        <p:spPr bwMode="auto">
          <a:xfrm>
            <a:off x="27215465" y="10459720"/>
            <a:ext cx="5012055" cy="56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p>
            <a:r>
              <a:rPr lang="en-US" altLang="zh-CN" sz="2400" dirty="0"/>
              <a:t>Fig.5 X-ray inspection images</a:t>
            </a:r>
            <a:endParaRPr lang="en-US" altLang="zh-CN" sz="2400" dirty="0"/>
          </a:p>
        </p:txBody>
      </p:sp>
      <p:pic>
        <p:nvPicPr>
          <p:cNvPr id="24" name="图片 23" descr="Pchang zhou qing tong-X-000001B1-3333"/>
          <p:cNvPicPr>
            <a:picLocks noChangeAspect="1"/>
          </p:cNvPicPr>
          <p:nvPr>
            <p:custDataLst>
              <p:tags r:id="rId18"/>
            </p:custDataLst>
          </p:nvPr>
        </p:nvPicPr>
        <p:blipFill>
          <a:blip r:embed="rId19"/>
          <a:stretch>
            <a:fillRect/>
          </a:stretch>
        </p:blipFill>
        <p:spPr>
          <a:xfrm>
            <a:off x="22894290" y="9280525"/>
            <a:ext cx="4250131" cy="3168000"/>
          </a:xfrm>
          <a:prstGeom prst="rect">
            <a:avLst/>
          </a:prstGeom>
        </p:spPr>
      </p:pic>
      <p:sp>
        <p:nvSpPr>
          <p:cNvPr id="27" name="文本框 26"/>
          <p:cNvSpPr txBox="1"/>
          <p:nvPr>
            <p:custDataLst>
              <p:tags r:id="rId20"/>
            </p:custDataLst>
          </p:nvPr>
        </p:nvSpPr>
        <p:spPr>
          <a:xfrm>
            <a:off x="16195040" y="10585450"/>
            <a:ext cx="2331720" cy="530860"/>
          </a:xfrm>
          <a:prstGeom prst="rect">
            <a:avLst/>
          </a:prstGeom>
          <a:noFill/>
        </p:spPr>
        <p:txBody>
          <a:bodyPr wrap="square" rtlCol="0" anchor="t">
            <a:noAutofit/>
          </a:bodyPr>
          <a:p>
            <a:r>
              <a:rPr lang="en-US" altLang="zh-CN" sz="2400" dirty="0">
                <a:sym typeface="+mn-ea"/>
              </a:rPr>
              <a:t>Fig.4  </a:t>
            </a:r>
            <a:r>
              <a:rPr lang="zh-CN" sz="2400" dirty="0" smtClean="0">
                <a:sym typeface="+mn-ea"/>
              </a:rPr>
              <a:t>inner</a:t>
            </a:r>
            <a:endParaRPr lang="zh-CN" sz="2400" dirty="0" smtClean="0">
              <a:sym typeface="+mn-ea"/>
            </a:endParaRPr>
          </a:p>
        </p:txBody>
      </p:sp>
      <p:pic>
        <p:nvPicPr>
          <p:cNvPr id="28" name="图片 27"/>
          <p:cNvPicPr>
            <a:picLocks noChangeAspect="1"/>
          </p:cNvPicPr>
          <p:nvPr>
            <p:custDataLst>
              <p:tags r:id="rId21"/>
            </p:custDataLst>
          </p:nvPr>
        </p:nvPicPr>
        <p:blipFill>
          <a:blip r:embed="rId22"/>
          <a:stretch>
            <a:fillRect/>
          </a:stretch>
        </p:blipFill>
        <p:spPr>
          <a:xfrm>
            <a:off x="18356580" y="9307830"/>
            <a:ext cx="4047841" cy="3168000"/>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VALUE" val="883*883"/>
  <p:tag name="KSO_WM_UNIT_HIGHLIGHT" val="0"/>
  <p:tag name="KSO_WM_UNIT_COMPATIBLE" val="0"/>
  <p:tag name="KSO_WM_UNIT_DIAGRAM_ISNUMVISUAL" val="0"/>
  <p:tag name="KSO_WM_UNIT_DIAGRAM_ISREFERUNIT" val="0"/>
  <p:tag name="KSO_WM_UNIT_TYPE" val="d"/>
  <p:tag name="KSO_WM_UNIT_INDEX" val="1"/>
  <p:tag name="KSO_WM_UNIT_ID" val="diagram20200706_1*d*1"/>
  <p:tag name="KSO_WM_TEMPLATE_CATEGORY" val="diagram"/>
  <p:tag name="KSO_WM_TEMPLATE_INDEX" val="20200706"/>
  <p:tag name="KSO_WM_UNIT_SUPPORT_UNIT_TYPE" val="[&quot;all&quot;]"/>
  <p:tag name="KSO_WM_UNIT_LAYERLEVEL" val="1"/>
  <p:tag name="KSO_WM_TAG_VERSION" val="1.0"/>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PP_MARK_KEY" val="f83da637-77d2-4027-85bd-a337954d63d4"/>
  <p:tag name="COMMONDATA" val="eyJoZGlkIjoiMWEyYzY5YmJjNjY2Mzc3Y2M5MWY2YjVlODc0YzYwMGQ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UNIT_TABLE_BEAUTIFY" val="smartTable{2c480d74-67d7-4f9f-8a98-1879eb545074}"/>
  <p:tag name="KSO_WM_BEAUTIFY_FLAG" val=""/>
  <p:tag name="TABLE_ENDDRAG_ORIGIN_RECT" val="1118*158"/>
  <p:tag name="TABLE_ENDDRAG_RECT" val="101*2761*1118*158"/>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跋涉">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Fan</Template>
  <TotalTime>0</TotalTime>
  <Words>4787</Words>
  <Application>WPS 演示</Application>
  <PresentationFormat>自定义</PresentationFormat>
  <Paragraphs>124</Paragraphs>
  <Slides>1</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vt:i4>
      </vt:variant>
    </vt:vector>
  </HeadingPairs>
  <TitlesOfParts>
    <vt:vector size="17" baseType="lpstr">
      <vt:lpstr>Arial</vt:lpstr>
      <vt:lpstr>宋体</vt:lpstr>
      <vt:lpstr>Wingdings</vt:lpstr>
      <vt:lpstr>Wingdings 2</vt:lpstr>
      <vt:lpstr>Arial</vt:lpstr>
      <vt:lpstr>Times New Roman</vt:lpstr>
      <vt:lpstr>黑体</vt:lpstr>
      <vt:lpstr>楷体</vt:lpstr>
      <vt:lpstr>Cambria Math</vt:lpstr>
      <vt:lpstr>Arial Unicode MS</vt:lpstr>
      <vt:lpstr>Wingdings</vt:lpstr>
      <vt:lpstr>Calibri</vt:lpstr>
      <vt:lpstr>Franklin Gothic Book</vt:lpstr>
      <vt:lpstr>微软雅黑</vt:lpstr>
      <vt:lpstr>Franklin Gothic Medium</vt:lpstr>
      <vt:lpstr>暗香扑面</vt:lpstr>
      <vt:lpstr>Preliminary analysis of the bronze frog shape Xizhen in Han Dynasty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of painting material of Stone Buddha and process analysis of Longxing Temple in Qingzhou, Shandong Province</dc:title>
  <dc:creator>weisy</dc:creator>
  <cp:lastModifiedBy>七七</cp:lastModifiedBy>
  <cp:revision>32</cp:revision>
  <dcterms:created xsi:type="dcterms:W3CDTF">2016-04-10T11:47:00Z</dcterms:created>
  <dcterms:modified xsi:type="dcterms:W3CDTF">2023-08-11T02:46:00Z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7851059DBD0B49EBBAAC0450372220A8_12</vt:lpwstr>
  </property>
  <property fmtid="{D5CDD505-2E9C-101B-9397-08002B2CF9AE}" pid="3" name="KSOProductBuildVer">
    <vt:lpwstr>2052-11.1.0.14309</vt:lpwstr>
  </property>
</Properties>
</file>